
<file path=[Content_Types].xml><?xml version="1.0" encoding="utf-8"?>
<Types xmlns="http://schemas.openxmlformats.org/package/2006/content-types">
  <Default Extension="emf" ContentType="image/x-emf"/>
  <Default Extension="gif" ContentType="image/gif"/>
  <Default Extension="jpeg" ContentType="image/jpeg"/>
  <Default Extension="mp4" ContentType="video/mp4"/>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19"/>
  </p:notesMasterIdLst>
  <p:sldIdLst>
    <p:sldId id="256" r:id="rId2"/>
    <p:sldId id="491" r:id="rId3"/>
    <p:sldId id="722" r:id="rId4"/>
    <p:sldId id="640" r:id="rId5"/>
    <p:sldId id="637" r:id="rId6"/>
    <p:sldId id="638" r:id="rId7"/>
    <p:sldId id="437" r:id="rId8"/>
    <p:sldId id="384" r:id="rId9"/>
    <p:sldId id="387" r:id="rId10"/>
    <p:sldId id="441" r:id="rId11"/>
    <p:sldId id="603" r:id="rId12"/>
    <p:sldId id="601" r:id="rId13"/>
    <p:sldId id="606" r:id="rId14"/>
    <p:sldId id="635" r:id="rId15"/>
    <p:sldId id="619" r:id="rId16"/>
    <p:sldId id="639" r:id="rId17"/>
    <p:sldId id="636"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AE981B79-B6B5-314B-9DF1-FE5767C1B7BB}">
          <p14:sldIdLst>
            <p14:sldId id="256"/>
          </p14:sldIdLst>
        </p14:section>
        <p14:section name="Tropical Cyclones" id="{FDF898E5-45C1-BB4A-991C-78CE7A88C46A}">
          <p14:sldIdLst>
            <p14:sldId id="491"/>
            <p14:sldId id="722"/>
            <p14:sldId id="640"/>
            <p14:sldId id="637"/>
            <p14:sldId id="638"/>
            <p14:sldId id="437"/>
            <p14:sldId id="384"/>
            <p14:sldId id="387"/>
            <p14:sldId id="441"/>
            <p14:sldId id="603"/>
            <p14:sldId id="601"/>
            <p14:sldId id="606"/>
            <p14:sldId id="635"/>
            <p14:sldId id="619"/>
            <p14:sldId id="639"/>
            <p14:sldId id="636"/>
          </p14:sldIdLst>
        </p14:section>
        <p14:section name="Climate-related exposures and health" id="{DF83DF44-3335-5849-AC8E-E86ECBE28B00}">
          <p14:sldIdLst/>
        </p14:section>
        <p14:section name="Extra tropical cyclone stuff" id="{AE329167-254C-CE4F-A26A-58DAD4ECEBFE}">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Zhou, Bin" initials="ZB" lastIdx="1" clrIdx="0">
    <p:extLst>
      <p:ext uri="{19B8F6BF-5375-455C-9EA6-DF929625EA0E}">
        <p15:presenceInfo xmlns:p15="http://schemas.microsoft.com/office/powerpoint/2012/main" userId="S-1-5-21-243037206-41955558-561332275-68374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E7298A"/>
    <a:srgbClr val="B481AD"/>
    <a:srgbClr val="5F7FC7"/>
    <a:srgbClr val="00B050"/>
    <a:srgbClr val="FF2600"/>
    <a:srgbClr val="3FD7EF"/>
    <a:srgbClr val="6BB440"/>
    <a:srgbClr val="B20939"/>
    <a:srgbClr val="ED3125"/>
    <a:srgbClr val="4472C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708" autoAdjust="0"/>
    <p:restoredTop sz="68867" autoAdjust="0"/>
  </p:normalViewPr>
  <p:slideViewPr>
    <p:cSldViewPr snapToGrid="0" snapToObjects="1">
      <p:cViewPr varScale="1">
        <p:scale>
          <a:sx n="108" d="100"/>
          <a:sy n="108" d="100"/>
        </p:scale>
        <p:origin x="496" y="192"/>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189" d="100"/>
          <a:sy n="189" d="100"/>
        </p:scale>
        <p:origin x="4584" y="1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10.tiff>
</file>

<file path=ppt/media/image11.png>
</file>

<file path=ppt/media/image12.png>
</file>

<file path=ppt/media/image13.gif>
</file>

<file path=ppt/media/image14.png>
</file>

<file path=ppt/media/image15.png>
</file>

<file path=ppt/media/image2.tiff>
</file>

<file path=ppt/media/image20.png>
</file>

<file path=ppt/media/image21.jpeg>
</file>

<file path=ppt/media/image22.jpeg>
</file>

<file path=ppt/media/image3.png>
</file>

<file path=ppt/media/image4.png>
</file>

<file path=ppt/media/image5.png>
</file>

<file path=ppt/media/image6.png>
</file>

<file path=ppt/media/image7.jpeg>
</file>

<file path=ppt/media/image8.jpe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787346B-2CE9-7E4B-845E-792E3B15CB1D}" type="datetimeFigureOut">
              <a:rPr lang="en-US" smtClean="0"/>
              <a:t>6/21/23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C86C12-1C5A-3746-9C54-FCB1C3E126FA}" type="slidenum">
              <a:rPr lang="en-US" smtClean="0"/>
              <a:t>‹#›</a:t>
            </a:fld>
            <a:endParaRPr lang="en-US"/>
          </a:p>
        </p:txBody>
      </p:sp>
    </p:spTree>
    <p:extLst>
      <p:ext uri="{BB962C8B-B14F-4D97-AF65-F5344CB8AC3E}">
        <p14:creationId xmlns:p14="http://schemas.microsoft.com/office/powerpoint/2010/main" val="37905009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br>
              <a:rPr lang="en-GB" sz="1200" kern="1200" dirty="0">
                <a:solidFill>
                  <a:schemeClr val="tx1"/>
                </a:solidFill>
                <a:effectLst/>
                <a:latin typeface="+mn-lt"/>
                <a:ea typeface="+mn-ea"/>
                <a:cs typeface="+mn-cs"/>
              </a:rPr>
            </a:br>
            <a:endParaRPr lang="en-GB"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GB"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1</a:t>
            </a:fld>
            <a:endParaRPr lang="en-US"/>
          </a:p>
        </p:txBody>
      </p:sp>
    </p:spTree>
    <p:extLst>
      <p:ext uri="{BB962C8B-B14F-4D97-AF65-F5344CB8AC3E}">
        <p14:creationId xmlns:p14="http://schemas.microsoft.com/office/powerpoint/2010/main" val="40260130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10</a:t>
            </a:fld>
            <a:endParaRPr lang="en-US"/>
          </a:p>
        </p:txBody>
      </p:sp>
    </p:spTree>
    <p:extLst>
      <p:ext uri="{BB962C8B-B14F-4D97-AF65-F5344CB8AC3E}">
        <p14:creationId xmlns:p14="http://schemas.microsoft.com/office/powerpoint/2010/main" val="40998971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The following variables are percentage of grade cohort: racial/ethnic groups, free and reduced lunch eligible, economically disadvantaged (defined by the state), English language learners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The following variables are percentage of county residents: SNAP recipients, single-mother headed households, households in poverty, those ages 25+ with at least a bachelor’s degree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Median household income is in thousands of dollars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Urban is percent of the county land area considered urban (as opposed </a:t>
            </a:r>
            <a:r>
              <a:rPr lang="en-US"/>
              <a:t>to suburban, town, or rural)</a:t>
            </a:r>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11</a:t>
            </a:fld>
            <a:endParaRPr lang="en-US"/>
          </a:p>
        </p:txBody>
      </p:sp>
    </p:spTree>
    <p:extLst>
      <p:ext uri="{BB962C8B-B14F-4D97-AF65-F5344CB8AC3E}">
        <p14:creationId xmlns:p14="http://schemas.microsoft.com/office/powerpoint/2010/main" val="19931966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12</a:t>
            </a:fld>
            <a:endParaRPr lang="en-US"/>
          </a:p>
        </p:txBody>
      </p:sp>
    </p:spTree>
    <p:extLst>
      <p:ext uri="{BB962C8B-B14F-4D97-AF65-F5344CB8AC3E}">
        <p14:creationId xmlns:p14="http://schemas.microsoft.com/office/powerpoint/2010/main" val="199002065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Robbie: please make this slide match positions and size of next slide</a:t>
            </a:r>
          </a:p>
        </p:txBody>
      </p:sp>
      <p:sp>
        <p:nvSpPr>
          <p:cNvPr id="4" name="Slide Number Placeholder 3"/>
          <p:cNvSpPr>
            <a:spLocks noGrp="1"/>
          </p:cNvSpPr>
          <p:nvPr>
            <p:ph type="sldNum" sz="quarter" idx="5"/>
          </p:nvPr>
        </p:nvSpPr>
        <p:spPr/>
        <p:txBody>
          <a:bodyPr/>
          <a:lstStyle/>
          <a:p>
            <a:fld id="{0DE134EC-9257-9842-981B-612EDD954206}" type="slidenum">
              <a:rPr lang="en-US" smtClean="0"/>
              <a:t>13</a:t>
            </a:fld>
            <a:endParaRPr lang="en-US"/>
          </a:p>
        </p:txBody>
      </p:sp>
    </p:spTree>
    <p:extLst>
      <p:ext uri="{BB962C8B-B14F-4D97-AF65-F5344CB8AC3E}">
        <p14:creationId xmlns:p14="http://schemas.microsoft.com/office/powerpoint/2010/main" val="30263908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14</a:t>
            </a:fld>
            <a:endParaRPr lang="en-US"/>
          </a:p>
        </p:txBody>
      </p:sp>
    </p:spTree>
    <p:extLst>
      <p:ext uri="{BB962C8B-B14F-4D97-AF65-F5344CB8AC3E}">
        <p14:creationId xmlns:p14="http://schemas.microsoft.com/office/powerpoint/2010/main" val="226041094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15</a:t>
            </a:fld>
            <a:endParaRPr lang="en-US"/>
          </a:p>
        </p:txBody>
      </p:sp>
    </p:spTree>
    <p:extLst>
      <p:ext uri="{BB962C8B-B14F-4D97-AF65-F5344CB8AC3E}">
        <p14:creationId xmlns:p14="http://schemas.microsoft.com/office/powerpoint/2010/main" val="497847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16</a:t>
            </a:fld>
            <a:endParaRPr lang="en-US"/>
          </a:p>
        </p:txBody>
      </p:sp>
    </p:spTree>
    <p:extLst>
      <p:ext uri="{BB962C8B-B14F-4D97-AF65-F5344CB8AC3E}">
        <p14:creationId xmlns:p14="http://schemas.microsoft.com/office/powerpoint/2010/main" val="320475747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br>
              <a:rPr lang="en-GB" sz="1200" kern="1200" dirty="0">
                <a:solidFill>
                  <a:schemeClr val="tx1"/>
                </a:solidFill>
                <a:effectLst/>
                <a:latin typeface="+mn-lt"/>
                <a:ea typeface="+mn-ea"/>
                <a:cs typeface="+mn-cs"/>
              </a:rPr>
            </a:b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17</a:t>
            </a:fld>
            <a:endParaRPr lang="en-US"/>
          </a:p>
        </p:txBody>
      </p:sp>
    </p:spTree>
    <p:extLst>
      <p:ext uri="{BB962C8B-B14F-4D97-AF65-F5344CB8AC3E}">
        <p14:creationId xmlns:p14="http://schemas.microsoft.com/office/powerpoint/2010/main" val="27696005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Time (1 min)</a:t>
            </a:r>
            <a:endParaRPr lang="en-GB" dirty="0"/>
          </a:p>
          <a:p>
            <a:pPr marL="171450" indent="-171450">
              <a:buFont typeface="Arial" panose="020B0604020202020204" pitchFamily="34" charset="0"/>
              <a:buChar char="•"/>
            </a:pPr>
            <a:r>
              <a:rPr lang="en-GB" dirty="0"/>
              <a:t>CLICK then leave!</a:t>
            </a:r>
          </a:p>
          <a:p>
            <a:pPr marL="171450" indent="-171450">
              <a:buFont typeface="Arial" panose="020B0604020202020204" pitchFamily="34" charset="0"/>
              <a:buChar char="•"/>
            </a:pPr>
            <a:r>
              <a:rPr lang="en-GB" dirty="0"/>
              <a:t>Tropical cyclones, such as hurricanes and tropical storms (such as Henri right now), as you can see an example of here, are intense circular storms that originate over warm tropical oceans and are characterized by low atmospheric pressure, and high wind speeds</a:t>
            </a:r>
          </a:p>
          <a:p>
            <a:pPr marL="171450" indent="-171450">
              <a:buFont typeface="Arial" panose="020B0604020202020204" pitchFamily="34" charset="0"/>
              <a:buChar char="•"/>
            </a:pPr>
            <a:r>
              <a:rPr lang="en-GB" dirty="0"/>
              <a:t>They draw energy from the sea surface and maintain strength as long as they remain over warm water</a:t>
            </a:r>
          </a:p>
          <a:p>
            <a:pPr marL="171450" indent="-171450">
              <a:buFont typeface="Arial" panose="020B0604020202020204" pitchFamily="34" charset="0"/>
              <a:buChar char="•"/>
            </a:pPr>
            <a:r>
              <a:rPr lang="en-GB" dirty="0"/>
              <a:t>When they make landfall it can be extremely disruptive and very destructive</a:t>
            </a:r>
          </a:p>
          <a:p>
            <a:pPr marL="171450" indent="-171450">
              <a:buFont typeface="Arial" panose="020B0604020202020204" pitchFamily="34" charset="0"/>
              <a:buChar char="•"/>
            </a:pPr>
            <a:r>
              <a:rPr lang="en-GB" dirty="0"/>
              <a:t>Several hurricane-force tropical cyclones live long in the memory of many people in the United States</a:t>
            </a:r>
          </a:p>
          <a:p>
            <a:pPr marL="171450" indent="-171450">
              <a:buFont typeface="Arial" panose="020B0604020202020204" pitchFamily="34" charset="0"/>
              <a:buChar char="•"/>
            </a:pPr>
            <a:r>
              <a:rPr lang="en-GB" dirty="0"/>
              <a:t>Why should we care about them in relation to health?</a:t>
            </a:r>
          </a:p>
          <a:p>
            <a:pPr marL="171450" indent="-171450">
              <a:buFont typeface="Arial" panose="020B0604020202020204" pitchFamily="34" charset="0"/>
              <a:buChar char="•"/>
            </a:pPr>
            <a:r>
              <a:rPr lang="en-GB" dirty="0"/>
              <a:t>CLICK</a:t>
            </a:r>
          </a:p>
        </p:txBody>
      </p:sp>
      <p:sp>
        <p:nvSpPr>
          <p:cNvPr id="4" name="Slide Number Placeholder 3"/>
          <p:cNvSpPr>
            <a:spLocks noGrp="1"/>
          </p:cNvSpPr>
          <p:nvPr>
            <p:ph type="sldNum" sz="quarter" idx="5"/>
          </p:nvPr>
        </p:nvSpPr>
        <p:spPr/>
        <p:txBody>
          <a:bodyPr/>
          <a:lstStyle/>
          <a:p>
            <a:fld id="{0DE134EC-9257-9842-981B-612EDD954206}" type="slidenum">
              <a:rPr lang="en-US" smtClean="0"/>
              <a:t>2</a:t>
            </a:fld>
            <a:endParaRPr lang="en-US"/>
          </a:p>
        </p:txBody>
      </p:sp>
    </p:spTree>
    <p:extLst>
      <p:ext uri="{BB962C8B-B14F-4D97-AF65-F5344CB8AC3E}">
        <p14:creationId xmlns:p14="http://schemas.microsoft.com/office/powerpoint/2010/main" val="9305017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Time (1 min)</a:t>
            </a:r>
            <a:endParaRPr lang="en-GB" dirty="0"/>
          </a:p>
          <a:p>
            <a:pPr marL="171450" indent="-171450">
              <a:buFont typeface="Arial" panose="020B0604020202020204" pitchFamily="34" charset="0"/>
              <a:buChar char="•"/>
            </a:pPr>
            <a:r>
              <a:rPr lang="en-GB" dirty="0"/>
              <a:t>Newspaper cuttings</a:t>
            </a:r>
          </a:p>
          <a:p>
            <a:pPr marL="171450" indent="-171450">
              <a:buFont typeface="Arial" panose="020B0604020202020204" pitchFamily="34" charset="0"/>
              <a:buChar char="•"/>
            </a:pPr>
            <a:endParaRPr lang="en-GB" dirty="0"/>
          </a:p>
        </p:txBody>
      </p:sp>
      <p:sp>
        <p:nvSpPr>
          <p:cNvPr id="4" name="Slide Number Placeholder 3"/>
          <p:cNvSpPr>
            <a:spLocks noGrp="1"/>
          </p:cNvSpPr>
          <p:nvPr>
            <p:ph type="sldNum" sz="quarter" idx="5"/>
          </p:nvPr>
        </p:nvSpPr>
        <p:spPr/>
        <p:txBody>
          <a:bodyPr/>
          <a:lstStyle/>
          <a:p>
            <a:fld id="{0DE134EC-9257-9842-981B-612EDD954206}" type="slidenum">
              <a:rPr lang="en-US" smtClean="0"/>
              <a:t>3</a:t>
            </a:fld>
            <a:endParaRPr lang="en-US"/>
          </a:p>
        </p:txBody>
      </p:sp>
    </p:spTree>
    <p:extLst>
      <p:ext uri="{BB962C8B-B14F-4D97-AF65-F5344CB8AC3E}">
        <p14:creationId xmlns:p14="http://schemas.microsoft.com/office/powerpoint/2010/main" val="8172571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effectLst/>
                <a:latin typeface="+mn-lt"/>
                <a:ea typeface="+mn-ea"/>
                <a:cs typeface="+mn-cs"/>
              </a:rPr>
              <a:t>Time (1 min)</a:t>
            </a:r>
            <a:endParaRPr lang="en-GB" dirty="0"/>
          </a:p>
        </p:txBody>
      </p:sp>
      <p:sp>
        <p:nvSpPr>
          <p:cNvPr id="4" name="Slide Number Placeholder 3"/>
          <p:cNvSpPr>
            <a:spLocks noGrp="1"/>
          </p:cNvSpPr>
          <p:nvPr>
            <p:ph type="sldNum" sz="quarter" idx="5"/>
          </p:nvPr>
        </p:nvSpPr>
        <p:spPr/>
        <p:txBody>
          <a:bodyPr/>
          <a:lstStyle/>
          <a:p>
            <a:fld id="{0DE134EC-9257-9842-981B-612EDD954206}" type="slidenum">
              <a:rPr lang="en-US" smtClean="0"/>
              <a:t>4</a:t>
            </a:fld>
            <a:endParaRPr lang="en-US"/>
          </a:p>
        </p:txBody>
      </p:sp>
    </p:spTree>
    <p:extLst>
      <p:ext uri="{BB962C8B-B14F-4D97-AF65-F5344CB8AC3E}">
        <p14:creationId xmlns:p14="http://schemas.microsoft.com/office/powerpoint/2010/main" val="18563295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dirty="0"/>
              <a:t>Robbie: Standardized testing</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dirty="0"/>
              <a:t>SEDAC info? https://</a:t>
            </a:r>
            <a:r>
              <a:rPr lang="en-GB" dirty="0" err="1"/>
              <a:t>exhibits.stanford.edu</a:t>
            </a:r>
            <a:r>
              <a:rPr lang="en-GB" dirty="0"/>
              <a:t>/data/</a:t>
            </a:r>
            <a:r>
              <a:rPr lang="en-GB" dirty="0" err="1"/>
              <a:t>catalog</a:t>
            </a:r>
            <a:r>
              <a:rPr lang="en-GB" dirty="0"/>
              <a:t>/db586ns4974</a:t>
            </a:r>
          </a:p>
        </p:txBody>
      </p:sp>
      <p:sp>
        <p:nvSpPr>
          <p:cNvPr id="4" name="Slide Number Placeholder 3"/>
          <p:cNvSpPr>
            <a:spLocks noGrp="1"/>
          </p:cNvSpPr>
          <p:nvPr>
            <p:ph type="sldNum" sz="quarter" idx="5"/>
          </p:nvPr>
        </p:nvSpPr>
        <p:spPr/>
        <p:txBody>
          <a:bodyPr/>
          <a:lstStyle/>
          <a:p>
            <a:fld id="{0DE134EC-9257-9842-981B-612EDD954206}" type="slidenum">
              <a:rPr lang="en-US" smtClean="0"/>
              <a:t>5</a:t>
            </a:fld>
            <a:endParaRPr lang="en-US"/>
          </a:p>
        </p:txBody>
      </p:sp>
    </p:spTree>
    <p:extLst>
      <p:ext uri="{BB962C8B-B14F-4D97-AF65-F5344CB8AC3E}">
        <p14:creationId xmlns:p14="http://schemas.microsoft.com/office/powerpoint/2010/main" val="4731726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6</a:t>
            </a:fld>
            <a:endParaRPr lang="en-US"/>
          </a:p>
        </p:txBody>
      </p:sp>
    </p:spTree>
    <p:extLst>
      <p:ext uri="{BB962C8B-B14F-4D97-AF65-F5344CB8AC3E}">
        <p14:creationId xmlns:p14="http://schemas.microsoft.com/office/powerpoint/2010/main" val="14477482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DE134EC-9257-9842-981B-612EDD954206}" type="slidenum">
              <a:rPr lang="en-US" smtClean="0"/>
              <a:t>7</a:t>
            </a:fld>
            <a:endParaRPr lang="en-US"/>
          </a:p>
        </p:txBody>
      </p:sp>
    </p:spTree>
    <p:extLst>
      <p:ext uri="{BB962C8B-B14F-4D97-AF65-F5344CB8AC3E}">
        <p14:creationId xmlns:p14="http://schemas.microsoft.com/office/powerpoint/2010/main" val="5704066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8</a:t>
            </a:fld>
            <a:endParaRPr lang="en-US"/>
          </a:p>
        </p:txBody>
      </p:sp>
    </p:spTree>
    <p:extLst>
      <p:ext uri="{BB962C8B-B14F-4D97-AF65-F5344CB8AC3E}">
        <p14:creationId xmlns:p14="http://schemas.microsoft.com/office/powerpoint/2010/main" val="17459998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The SEDA test scores are scaled such that a score of 4 is equal to the average national NAEP score across four cohorts of students in fourth grade in the spring of 2009, 2011, 2013, and 2015. </a:t>
            </a:r>
          </a:p>
          <a:p>
            <a:pPr marL="285750" indent="-285750">
              <a:buFont typeface="Arial" panose="020B0604020202020204" pitchFamily="34" charset="0"/>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According to SEDA documentation, “1 unit in this metric is equal to the average per-grade increase in scores between fourth and eighth grade for those same cohorts, assuming usual grade promotion.” This allows scores to be comparable across the entire US, over time, and across grades</a:t>
            </a:r>
            <a:r>
              <a:rPr lang="en-US" dirty="0">
                <a:effectLst/>
              </a:rPr>
              <a:t> </a:t>
            </a:r>
          </a:p>
          <a:p>
            <a:pPr marL="285750" indent="-285750">
              <a:buFont typeface="Arial" panose="020B0604020202020204" pitchFamily="34" charset="0"/>
              <a:buChar char="•"/>
            </a:pPr>
            <a:endParaRPr lang="en-US" dirty="0">
              <a:effectLst/>
            </a:endParaRPr>
          </a:p>
          <a:p>
            <a:pPr marL="285750" indent="-285750">
              <a:buFont typeface="Arial" panose="020B0604020202020204" pitchFamily="34" charset="0"/>
              <a:buChar char="•"/>
            </a:pPr>
            <a:r>
              <a:rPr lang="en-GB" b="0" i="0" dirty="0">
                <a:solidFill>
                  <a:srgbClr val="D1D2D3"/>
                </a:solidFill>
                <a:effectLst/>
                <a:latin typeface="Slack-Lato"/>
              </a:rPr>
              <a:t>All standardized test are </a:t>
            </a:r>
            <a:r>
              <a:rPr lang="en-GB" b="0" i="0" dirty="0" err="1">
                <a:solidFill>
                  <a:srgbClr val="D1D2D3"/>
                </a:solidFill>
                <a:effectLst/>
                <a:latin typeface="Slack-Lato"/>
              </a:rPr>
              <a:t>centered</a:t>
            </a:r>
            <a:r>
              <a:rPr lang="en-GB" b="0" i="0" dirty="0">
                <a:solidFill>
                  <a:srgbClr val="D1D2D3"/>
                </a:solidFill>
                <a:effectLst/>
                <a:latin typeface="Slack-Lato"/>
              </a:rPr>
              <a:t> around 4 to be representative of the national average. If a grade cohort performs one unit higher, that indicates they are progressing one grade level ahead than the national average. If a grade cohort performs one unit lower, that indicates they are performing one grade level behind the national average.</a:t>
            </a:r>
            <a:endParaRPr lang="en-US" dirty="0"/>
          </a:p>
        </p:txBody>
      </p:sp>
      <p:sp>
        <p:nvSpPr>
          <p:cNvPr id="4" name="Slide Number Placeholder 3"/>
          <p:cNvSpPr>
            <a:spLocks noGrp="1"/>
          </p:cNvSpPr>
          <p:nvPr>
            <p:ph type="sldNum" sz="quarter" idx="5"/>
          </p:nvPr>
        </p:nvSpPr>
        <p:spPr/>
        <p:txBody>
          <a:bodyPr/>
          <a:lstStyle/>
          <a:p>
            <a:fld id="{0DE134EC-9257-9842-981B-612EDD954206}" type="slidenum">
              <a:rPr lang="en-US" smtClean="0"/>
              <a:t>9</a:t>
            </a:fld>
            <a:endParaRPr lang="en-US"/>
          </a:p>
        </p:txBody>
      </p:sp>
    </p:spTree>
    <p:extLst>
      <p:ext uri="{BB962C8B-B14F-4D97-AF65-F5344CB8AC3E}">
        <p14:creationId xmlns:p14="http://schemas.microsoft.com/office/powerpoint/2010/main" val="5167234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513680-C13C-304E-B6F3-E54B72AD576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126FBF2-EA2A-3142-9568-405D898A819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487423A-E0D1-9341-819E-DF74C208D025}"/>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D61078DC-98BD-EF46-93D2-C28FF38DC51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F899D05-424C-594E-ACD2-08DD57CB368A}"/>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1830907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CE4CD9-74EF-ED43-A5A9-1FFBFB5D5C2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235DC96-9EA1-5D48-81B8-04905BBE880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CCA581-7E34-A645-9BAF-C9E1256A8C91}"/>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252FEC77-E9B7-D147-94A3-200D29E3F59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A5E2B1-2AE6-8647-9DF1-2E553D3042B4}"/>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5688277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2E03338-7225-6443-B114-035FC2518B6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CFCFAC5-9F16-AE4E-92C3-14F1E74A1E5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10979E6-45C2-E646-8BE3-4B58B143B71A}"/>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68B9850F-B2AB-4548-AE87-928369419DE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A24BF0-139F-DC44-B725-68D7A7D05354}"/>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218778674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10" name="Rounded Rectangle 9">
            <a:extLst>
              <a:ext uri="{FF2B5EF4-FFF2-40B4-BE49-F238E27FC236}">
                <a16:creationId xmlns:a16="http://schemas.microsoft.com/office/drawing/2014/main" id="{387A1891-3F35-1848-B24C-B4DDEEE40FCB}"/>
              </a:ext>
            </a:extLst>
          </p:cNvPr>
          <p:cNvSpPr/>
          <p:nvPr userDrawn="1"/>
        </p:nvSpPr>
        <p:spPr>
          <a:xfrm>
            <a:off x="1003800" y="1700808"/>
            <a:ext cx="10184400" cy="4824000"/>
          </a:xfrm>
          <a:prstGeom prst="roundRect">
            <a:avLst>
              <a:gd name="adj" fmla="val 8819"/>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36000" bIns="36000" rtlCol="0" anchor="ctr"/>
          <a:lstStyle/>
          <a:p>
            <a:pPr algn="ctr"/>
            <a:endParaRPr lang="en-GB"/>
          </a:p>
        </p:txBody>
      </p:sp>
      <p:sp>
        <p:nvSpPr>
          <p:cNvPr id="14" name="Title 13">
            <a:extLst>
              <a:ext uri="{FF2B5EF4-FFF2-40B4-BE49-F238E27FC236}">
                <a16:creationId xmlns:a16="http://schemas.microsoft.com/office/drawing/2014/main" id="{E3E0A34A-56DB-B245-B5D4-8CDFAFA8B2C8}"/>
              </a:ext>
            </a:extLst>
          </p:cNvPr>
          <p:cNvSpPr>
            <a:spLocks noGrp="1"/>
          </p:cNvSpPr>
          <p:nvPr>
            <p:ph type="title" hasCustomPrompt="1"/>
          </p:nvPr>
        </p:nvSpPr>
        <p:spPr>
          <a:xfrm>
            <a:off x="1346447" y="2023520"/>
            <a:ext cx="9499107" cy="2441309"/>
          </a:xfrm>
          <a:prstGeom prst="rect">
            <a:avLst/>
          </a:prstGeom>
        </p:spPr>
        <p:txBody>
          <a:bodyPr lIns="0" tIns="0" rIns="0" bIns="0"/>
          <a:lstStyle>
            <a:lvl1pPr algn="l">
              <a:lnSpc>
                <a:spcPts val="6900"/>
              </a:lnSpc>
              <a:defRPr sz="6850" b="1" i="0">
                <a:solidFill>
                  <a:schemeClr val="bg1"/>
                </a:solidFill>
                <a:latin typeface="+mj-lt"/>
              </a:defRPr>
            </a:lvl1pPr>
          </a:lstStyle>
          <a:p>
            <a:r>
              <a:rPr lang="en-US" dirty="0"/>
              <a:t>Presentation title goes here – over up to three lines maximum</a:t>
            </a:r>
            <a:endParaRPr lang="en-GB" dirty="0"/>
          </a:p>
        </p:txBody>
      </p:sp>
      <p:sp>
        <p:nvSpPr>
          <p:cNvPr id="18" name="Text Placeholder 17">
            <a:extLst>
              <a:ext uri="{FF2B5EF4-FFF2-40B4-BE49-F238E27FC236}">
                <a16:creationId xmlns:a16="http://schemas.microsoft.com/office/drawing/2014/main" id="{5441F64B-2D69-354C-BAB1-ACF2D4F7363B}"/>
              </a:ext>
            </a:extLst>
          </p:cNvPr>
          <p:cNvSpPr>
            <a:spLocks noGrp="1"/>
          </p:cNvSpPr>
          <p:nvPr>
            <p:ph type="body" sz="quarter" idx="10" hasCustomPrompt="1"/>
          </p:nvPr>
        </p:nvSpPr>
        <p:spPr>
          <a:xfrm>
            <a:off x="1346447" y="4714970"/>
            <a:ext cx="9499107" cy="730254"/>
          </a:xfrm>
          <a:prstGeom prst="rect">
            <a:avLst/>
          </a:prstGeom>
        </p:spPr>
        <p:txBody>
          <a:bodyPr lIns="0" tIns="0" rIns="0" bIns="0"/>
          <a:lstStyle>
            <a:lvl1pPr marL="0" indent="0">
              <a:lnSpc>
                <a:spcPts val="2900"/>
              </a:lnSpc>
              <a:buNone/>
              <a:defRPr sz="2500" b="0" i="0">
                <a:solidFill>
                  <a:schemeClr val="bg1"/>
                </a:solidFill>
                <a:latin typeface="+mj-lt"/>
              </a:defRPr>
            </a:lvl1pPr>
            <a:lvl2pPr marL="457200" indent="0">
              <a:buNone/>
              <a:defRPr sz="2500" b="0" i="0">
                <a:solidFill>
                  <a:schemeClr val="bg1"/>
                </a:solidFill>
                <a:latin typeface="Meta OT Book" panose="020B0504030101020102" pitchFamily="34" charset="77"/>
              </a:defRPr>
            </a:lvl2pPr>
            <a:lvl3pPr marL="914400" indent="0">
              <a:buNone/>
              <a:defRPr sz="2500" b="0" i="0">
                <a:solidFill>
                  <a:schemeClr val="bg1"/>
                </a:solidFill>
                <a:latin typeface="Meta OT Book" panose="020B0504030101020102" pitchFamily="34" charset="77"/>
              </a:defRPr>
            </a:lvl3pPr>
            <a:lvl4pPr marL="1371600" indent="0">
              <a:buNone/>
              <a:defRPr sz="2500" b="0" i="0">
                <a:solidFill>
                  <a:schemeClr val="bg1"/>
                </a:solidFill>
                <a:latin typeface="Meta OT Book" panose="020B0504030101020102" pitchFamily="34" charset="77"/>
              </a:defRPr>
            </a:lvl4pPr>
            <a:lvl5pPr marL="1828800" indent="0">
              <a:buNone/>
              <a:defRPr sz="2500" b="0" i="0">
                <a:solidFill>
                  <a:schemeClr val="bg1"/>
                </a:solidFill>
                <a:latin typeface="Meta OT Book" panose="020B0504030101020102" pitchFamily="34" charset="77"/>
              </a:defRPr>
            </a:lvl5pPr>
          </a:lstStyle>
          <a:p>
            <a:pPr lvl="0"/>
            <a:r>
              <a:rPr lang="en-US" dirty="0"/>
              <a:t>Subhead goes in this space, preferably one line only, but no more than two lines at most</a:t>
            </a:r>
            <a:endParaRPr lang="en-GB" dirty="0"/>
          </a:p>
        </p:txBody>
      </p:sp>
      <p:sp>
        <p:nvSpPr>
          <p:cNvPr id="20" name="Text Placeholder 19">
            <a:extLst>
              <a:ext uri="{FF2B5EF4-FFF2-40B4-BE49-F238E27FC236}">
                <a16:creationId xmlns:a16="http://schemas.microsoft.com/office/drawing/2014/main" id="{BA5E0F29-9B88-D84B-BB31-6E870D06E1AF}"/>
              </a:ext>
            </a:extLst>
          </p:cNvPr>
          <p:cNvSpPr>
            <a:spLocks noGrp="1"/>
          </p:cNvSpPr>
          <p:nvPr>
            <p:ph type="body" sz="quarter" idx="11" hasCustomPrompt="1"/>
          </p:nvPr>
        </p:nvSpPr>
        <p:spPr>
          <a:xfrm>
            <a:off x="1346447" y="5685965"/>
            <a:ext cx="9499107" cy="191308"/>
          </a:xfrm>
          <a:prstGeom prst="rect">
            <a:avLst/>
          </a:prstGeom>
        </p:spPr>
        <p:txBody>
          <a:bodyPr lIns="0" tIns="0" rIns="0" bIns="0"/>
          <a:lstStyle>
            <a:lvl1pPr marL="0" indent="0">
              <a:lnSpc>
                <a:spcPts val="1800"/>
              </a:lnSpc>
              <a:buNone/>
              <a:defRPr sz="1500" b="0" i="0">
                <a:solidFill>
                  <a:schemeClr val="bg1"/>
                </a:solidFill>
                <a:latin typeface="+mn-lt"/>
              </a:defRPr>
            </a:lvl1pPr>
            <a:lvl2pPr marL="457200" indent="0">
              <a:buNone/>
              <a:defRPr b="0" i="0">
                <a:solidFill>
                  <a:schemeClr val="bg1"/>
                </a:solidFill>
                <a:latin typeface="Meta OT Medium" panose="020B0504030101020102" pitchFamily="34" charset="77"/>
              </a:defRPr>
            </a:lvl2pPr>
            <a:lvl3pPr marL="914400" indent="0">
              <a:buNone/>
              <a:defRPr b="0" i="0">
                <a:solidFill>
                  <a:schemeClr val="bg1"/>
                </a:solidFill>
                <a:latin typeface="Meta OT Medium" panose="020B0504030101020102" pitchFamily="34" charset="77"/>
              </a:defRPr>
            </a:lvl3pPr>
            <a:lvl4pPr marL="1371600" indent="0">
              <a:buNone/>
              <a:defRPr b="0" i="0">
                <a:solidFill>
                  <a:schemeClr val="bg1"/>
                </a:solidFill>
                <a:latin typeface="Meta OT Medium" panose="020B0504030101020102" pitchFamily="34" charset="77"/>
              </a:defRPr>
            </a:lvl4pPr>
            <a:lvl5pPr marL="1828800" indent="0">
              <a:buNone/>
              <a:defRPr b="0" i="0">
                <a:solidFill>
                  <a:schemeClr val="bg1"/>
                </a:solidFill>
                <a:latin typeface="Meta OT Medium" panose="020B0504030101020102" pitchFamily="34" charset="77"/>
              </a:defRPr>
            </a:lvl5pPr>
          </a:lstStyle>
          <a:p>
            <a:pPr lvl="0"/>
            <a:r>
              <a:rPr lang="en-US" dirty="0"/>
              <a:t>Author Name/s</a:t>
            </a:r>
            <a:endParaRPr lang="en-GB" dirty="0"/>
          </a:p>
        </p:txBody>
      </p:sp>
      <p:sp>
        <p:nvSpPr>
          <p:cNvPr id="21" name="Text Placeholder 19">
            <a:extLst>
              <a:ext uri="{FF2B5EF4-FFF2-40B4-BE49-F238E27FC236}">
                <a16:creationId xmlns:a16="http://schemas.microsoft.com/office/drawing/2014/main" id="{FB6AFA3A-F814-4243-B8FB-E4A90A169A08}"/>
              </a:ext>
            </a:extLst>
          </p:cNvPr>
          <p:cNvSpPr>
            <a:spLocks noGrp="1"/>
          </p:cNvSpPr>
          <p:nvPr>
            <p:ph type="body" sz="quarter" idx="12" hasCustomPrompt="1"/>
          </p:nvPr>
        </p:nvSpPr>
        <p:spPr>
          <a:xfrm>
            <a:off x="1346447" y="5914656"/>
            <a:ext cx="9499107" cy="191308"/>
          </a:xfrm>
          <a:prstGeom prst="rect">
            <a:avLst/>
          </a:prstGeom>
        </p:spPr>
        <p:txBody>
          <a:bodyPr lIns="0" tIns="0" rIns="0" bIns="0"/>
          <a:lstStyle>
            <a:lvl1pPr marL="0" indent="0">
              <a:lnSpc>
                <a:spcPts val="1800"/>
              </a:lnSpc>
              <a:buNone/>
              <a:defRPr sz="1500" b="0" i="0">
                <a:solidFill>
                  <a:schemeClr val="bg1"/>
                </a:solidFill>
                <a:latin typeface="+mn-lt"/>
              </a:defRPr>
            </a:lvl1pPr>
            <a:lvl2pPr marL="457200" indent="0">
              <a:buNone/>
              <a:defRPr b="0" i="0">
                <a:solidFill>
                  <a:schemeClr val="bg1"/>
                </a:solidFill>
                <a:latin typeface="Meta OT Medium" panose="020B0504030101020102" pitchFamily="34" charset="77"/>
              </a:defRPr>
            </a:lvl2pPr>
            <a:lvl3pPr marL="914400" indent="0">
              <a:buNone/>
              <a:defRPr b="0" i="0">
                <a:solidFill>
                  <a:schemeClr val="bg1"/>
                </a:solidFill>
                <a:latin typeface="Meta OT Medium" panose="020B0504030101020102" pitchFamily="34" charset="77"/>
              </a:defRPr>
            </a:lvl3pPr>
            <a:lvl4pPr marL="1371600" indent="0">
              <a:buNone/>
              <a:defRPr b="0" i="0">
                <a:solidFill>
                  <a:schemeClr val="bg1"/>
                </a:solidFill>
                <a:latin typeface="Meta OT Medium" panose="020B0504030101020102" pitchFamily="34" charset="77"/>
              </a:defRPr>
            </a:lvl4pPr>
            <a:lvl5pPr marL="1828800" indent="0">
              <a:buNone/>
              <a:defRPr b="0" i="0">
                <a:solidFill>
                  <a:schemeClr val="bg1"/>
                </a:solidFill>
                <a:latin typeface="Meta OT Medium" panose="020B0504030101020102" pitchFamily="34" charset="77"/>
              </a:defRPr>
            </a:lvl5pPr>
          </a:lstStyle>
          <a:p>
            <a:pPr lvl="0"/>
            <a:r>
              <a:rPr lang="en-US" dirty="0"/>
              <a:t>31 10 2018</a:t>
            </a:r>
            <a:endParaRPr lang="en-GB" dirty="0"/>
          </a:p>
        </p:txBody>
      </p:sp>
      <p:sp>
        <p:nvSpPr>
          <p:cNvPr id="2" name="Date Placeholder 1">
            <a:extLst>
              <a:ext uri="{FF2B5EF4-FFF2-40B4-BE49-F238E27FC236}">
                <a16:creationId xmlns:a16="http://schemas.microsoft.com/office/drawing/2014/main" id="{2CAC7CEF-47E0-D241-93F1-5EE96469AFBE}"/>
              </a:ext>
            </a:extLst>
          </p:cNvPr>
          <p:cNvSpPr>
            <a:spLocks noGrp="1"/>
          </p:cNvSpPr>
          <p:nvPr>
            <p:ph type="dt" sz="half" idx="13"/>
          </p:nvPr>
        </p:nvSpPr>
        <p:spPr/>
        <p:txBody>
          <a:bodyPr/>
          <a:lstStyle/>
          <a:p>
            <a:endParaRPr lang="en-US"/>
          </a:p>
        </p:txBody>
      </p:sp>
      <p:sp>
        <p:nvSpPr>
          <p:cNvPr id="3" name="Footer Placeholder 2">
            <a:extLst>
              <a:ext uri="{FF2B5EF4-FFF2-40B4-BE49-F238E27FC236}">
                <a16:creationId xmlns:a16="http://schemas.microsoft.com/office/drawing/2014/main" id="{79167CA1-2DB3-AD47-9BF4-BB0C1FED1DCB}"/>
              </a:ext>
            </a:extLst>
          </p:cNvPr>
          <p:cNvSpPr>
            <a:spLocks noGrp="1"/>
          </p:cNvSpPr>
          <p:nvPr>
            <p:ph type="ftr" sz="quarter" idx="14"/>
          </p:nvPr>
        </p:nvSpPr>
        <p:spPr/>
        <p:txBody>
          <a:bodyPr/>
          <a:lstStyle/>
          <a:p>
            <a:endParaRPr lang="en-US"/>
          </a:p>
        </p:txBody>
      </p:sp>
      <p:sp>
        <p:nvSpPr>
          <p:cNvPr id="4" name="Slide Number Placeholder 3">
            <a:extLst>
              <a:ext uri="{FF2B5EF4-FFF2-40B4-BE49-F238E27FC236}">
                <a16:creationId xmlns:a16="http://schemas.microsoft.com/office/drawing/2014/main" id="{12F4E56C-C770-C347-B764-CF0B6571552F}"/>
              </a:ext>
            </a:extLst>
          </p:cNvPr>
          <p:cNvSpPr>
            <a:spLocks noGrp="1"/>
          </p:cNvSpPr>
          <p:nvPr>
            <p:ph type="sldNum" sz="quarter" idx="15"/>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307784242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DC86439C-E8BC-9345-9562-4C0A2E54394D}"/>
              </a:ext>
            </a:extLst>
          </p:cNvPr>
          <p:cNvSpPr>
            <a:spLocks noGrp="1"/>
          </p:cNvSpPr>
          <p:nvPr>
            <p:ph type="title"/>
          </p:nvPr>
        </p:nvSpPr>
        <p:spPr>
          <a:xfrm>
            <a:off x="985838" y="452761"/>
            <a:ext cx="6941921" cy="580514"/>
          </a:xfrm>
          <a:prstGeom prst="rect">
            <a:avLst/>
          </a:prstGeom>
        </p:spPr>
        <p:txBody>
          <a:bodyPr lIns="0" tIns="0" rIns="0" bIns="0"/>
          <a:lstStyle>
            <a:lvl1pPr algn="l">
              <a:defRPr sz="3600"/>
            </a:lvl1pPr>
          </a:lstStyle>
          <a:p>
            <a:r>
              <a:rPr lang="en-US"/>
              <a:t>Click to edit Master title style</a:t>
            </a:r>
            <a:endParaRPr lang="en-GB" dirty="0"/>
          </a:p>
        </p:txBody>
      </p:sp>
      <p:sp>
        <p:nvSpPr>
          <p:cNvPr id="11" name="Content Placeholder 8">
            <a:extLst>
              <a:ext uri="{FF2B5EF4-FFF2-40B4-BE49-F238E27FC236}">
                <a16:creationId xmlns:a16="http://schemas.microsoft.com/office/drawing/2014/main" id="{E1C05651-A0AE-674E-9459-699C4382B9E9}"/>
              </a:ext>
            </a:extLst>
          </p:cNvPr>
          <p:cNvSpPr>
            <a:spLocks noGrp="1"/>
          </p:cNvSpPr>
          <p:nvPr>
            <p:ph sz="quarter" idx="17"/>
          </p:nvPr>
        </p:nvSpPr>
        <p:spPr>
          <a:xfrm>
            <a:off x="817156" y="1304925"/>
            <a:ext cx="5006589" cy="5095875"/>
          </a:xfrm>
          <a:prstGeom prst="roundRect">
            <a:avLst>
              <a:gd name="adj" fmla="val 5866"/>
            </a:avLst>
          </a:prstGeom>
        </p:spPr>
        <p:txBody>
          <a:bodyPr/>
          <a:lstStyle>
            <a:lvl1pPr marL="457200" indent="-457200">
              <a:buFont typeface="Arial" panose="020B0604020202020204" pitchFamily="34" charset="0"/>
              <a:buChar char="•"/>
              <a:defRPr sz="2800"/>
            </a:lvl1pPr>
            <a:lvl2pPr marL="457200" indent="0">
              <a:buNone/>
              <a:defRPr sz="2800"/>
            </a:lvl2pPr>
            <a:lvl3pPr marL="914400" indent="0">
              <a:buNone/>
              <a:defRPr sz="2800"/>
            </a:lvl3pPr>
            <a:lvl4pPr marL="1371600" indent="0">
              <a:buNone/>
              <a:defRPr sz="2800"/>
            </a:lvl4pPr>
            <a:lvl5pPr marL="1828800" indent="0">
              <a:buNone/>
              <a:defRPr sz="2800"/>
            </a:lvl5pPr>
          </a:lstStyle>
          <a:p>
            <a:pPr lvl="0"/>
            <a:r>
              <a:rPr lang="en-US"/>
              <a:t>Click to edit Master text styles</a:t>
            </a:r>
          </a:p>
        </p:txBody>
      </p:sp>
      <p:sp>
        <p:nvSpPr>
          <p:cNvPr id="12" name="Content Placeholder 8">
            <a:extLst>
              <a:ext uri="{FF2B5EF4-FFF2-40B4-BE49-F238E27FC236}">
                <a16:creationId xmlns:a16="http://schemas.microsoft.com/office/drawing/2014/main" id="{DF0B8E91-B223-6345-B876-869470A15CEC}"/>
              </a:ext>
            </a:extLst>
          </p:cNvPr>
          <p:cNvSpPr>
            <a:spLocks noGrp="1"/>
          </p:cNvSpPr>
          <p:nvPr>
            <p:ph sz="quarter" idx="18"/>
          </p:nvPr>
        </p:nvSpPr>
        <p:spPr>
          <a:xfrm>
            <a:off x="6043162" y="1304925"/>
            <a:ext cx="5006589" cy="5095875"/>
          </a:xfrm>
          <a:prstGeom prst="roundRect">
            <a:avLst>
              <a:gd name="adj" fmla="val 5866"/>
            </a:avLst>
          </a:prstGeom>
        </p:spPr>
        <p:txBody>
          <a:bodyPr/>
          <a:lstStyle>
            <a:lvl1pPr marL="457200" indent="-457200">
              <a:buFont typeface="Arial" panose="020B0604020202020204" pitchFamily="34" charset="0"/>
              <a:buChar char="•"/>
              <a:defRPr sz="2800"/>
            </a:lvl1pPr>
            <a:lvl2pPr marL="457200" indent="0">
              <a:buNone/>
              <a:defRPr sz="2800"/>
            </a:lvl2pPr>
            <a:lvl3pPr marL="914400" indent="0">
              <a:buNone/>
              <a:defRPr sz="2800"/>
            </a:lvl3pPr>
            <a:lvl4pPr marL="1371600" indent="0">
              <a:buNone/>
              <a:defRPr sz="2800"/>
            </a:lvl4pPr>
            <a:lvl5pPr marL="1828800" indent="0">
              <a:buNone/>
              <a:defRPr sz="2800"/>
            </a:lvl5pPr>
          </a:lstStyle>
          <a:p>
            <a:pPr lvl="0"/>
            <a:r>
              <a:rPr lang="en-US"/>
              <a:t>Click to edit Master text styles</a:t>
            </a:r>
          </a:p>
        </p:txBody>
      </p:sp>
      <p:sp>
        <p:nvSpPr>
          <p:cNvPr id="2" name="Date Placeholder 1">
            <a:extLst>
              <a:ext uri="{FF2B5EF4-FFF2-40B4-BE49-F238E27FC236}">
                <a16:creationId xmlns:a16="http://schemas.microsoft.com/office/drawing/2014/main" id="{8FE14FAA-6D8F-DB46-AE94-50C030318616}"/>
              </a:ext>
            </a:extLst>
          </p:cNvPr>
          <p:cNvSpPr>
            <a:spLocks noGrp="1"/>
          </p:cNvSpPr>
          <p:nvPr>
            <p:ph type="dt" sz="half" idx="19"/>
          </p:nvPr>
        </p:nvSpPr>
        <p:spPr/>
        <p:txBody>
          <a:bodyPr/>
          <a:lstStyle/>
          <a:p>
            <a:endParaRPr lang="en-US"/>
          </a:p>
        </p:txBody>
      </p:sp>
      <p:sp>
        <p:nvSpPr>
          <p:cNvPr id="3" name="Footer Placeholder 2">
            <a:extLst>
              <a:ext uri="{FF2B5EF4-FFF2-40B4-BE49-F238E27FC236}">
                <a16:creationId xmlns:a16="http://schemas.microsoft.com/office/drawing/2014/main" id="{5F565FCD-D00E-8E4E-9826-3E40B8F402B2}"/>
              </a:ext>
            </a:extLst>
          </p:cNvPr>
          <p:cNvSpPr>
            <a:spLocks noGrp="1"/>
          </p:cNvSpPr>
          <p:nvPr>
            <p:ph type="ftr" sz="quarter" idx="20"/>
          </p:nvPr>
        </p:nvSpPr>
        <p:spPr/>
        <p:txBody>
          <a:bodyPr/>
          <a:lstStyle/>
          <a:p>
            <a:endParaRPr lang="en-US"/>
          </a:p>
        </p:txBody>
      </p:sp>
      <p:sp>
        <p:nvSpPr>
          <p:cNvPr id="4" name="Slide Number Placeholder 3">
            <a:extLst>
              <a:ext uri="{FF2B5EF4-FFF2-40B4-BE49-F238E27FC236}">
                <a16:creationId xmlns:a16="http://schemas.microsoft.com/office/drawing/2014/main" id="{E79BBBD5-DF04-2D41-B57B-66F0E0698B05}"/>
              </a:ext>
            </a:extLst>
          </p:cNvPr>
          <p:cNvSpPr>
            <a:spLocks noGrp="1"/>
          </p:cNvSpPr>
          <p:nvPr>
            <p:ph type="sldNum" sz="quarter" idx="21"/>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3516834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10DA69-3594-E44B-8A39-3E82D3CE3B8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5ED3918-4F24-4D47-AFB2-FE0019FD57B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D01F75-B13D-1545-AD35-A13A4CDED227}"/>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13E9440F-E95B-FB4A-BE64-55B5D902068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1F5B47-61FF-0042-8CC6-CB1028ACFC70}"/>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37031205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A846C-AE37-3E4D-9171-237CFDCA40E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320AC74-C093-4746-88A4-7143FF9B4C5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6C07726-B4F4-D244-9F9B-600230FC3700}"/>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BDC3B4F6-7A19-234F-8A56-AFE1AEB880C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668D9C-44C0-4C43-9D2F-93C04F627EBD}"/>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32262375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E2755-54E2-3543-9411-533F25D6125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6588099-861D-4A48-BD09-1B2EA8734EE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2DD38A5-A758-5746-AD10-613DA3A16F4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151F582-A380-F841-A84F-8DEC7F41556A}"/>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21D75AAC-00ED-3242-8857-B38FE3F5E9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88704A9-635A-7C47-AFC3-B8AFCA91D274}"/>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42626084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AEFC3D-7956-5042-A685-5071EFF1B6E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CBA8EBD-4BDD-9044-B64F-557CB33438A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C0D62EE-4BBB-D340-BC33-FB06FD42D86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99C9694-CE55-D141-BED8-65DA7530CBC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646A01B-31B6-1847-8229-23A66FB6C01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AE0D94A-209C-AC49-A386-C1A6F64FDC48}"/>
              </a:ext>
            </a:extLst>
          </p:cNvPr>
          <p:cNvSpPr>
            <a:spLocks noGrp="1"/>
          </p:cNvSpPr>
          <p:nvPr>
            <p:ph type="dt" sz="half" idx="10"/>
          </p:nvPr>
        </p:nvSpPr>
        <p:spPr/>
        <p:txBody>
          <a:bodyPr/>
          <a:lstStyle/>
          <a:p>
            <a:endParaRPr lang="en-US"/>
          </a:p>
        </p:txBody>
      </p:sp>
      <p:sp>
        <p:nvSpPr>
          <p:cNvPr id="8" name="Footer Placeholder 7">
            <a:extLst>
              <a:ext uri="{FF2B5EF4-FFF2-40B4-BE49-F238E27FC236}">
                <a16:creationId xmlns:a16="http://schemas.microsoft.com/office/drawing/2014/main" id="{5D9DF42D-C264-694C-9AB4-30A946F2988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8234F2C-23C7-0842-8A5D-83399F341BAC}"/>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18332960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168B0F-4A61-4D49-99FF-554F6250D2A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81DCFBA-2934-EE47-B5B3-F14B797DCAC4}"/>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92396CD0-F7C8-B54E-AC0D-9BB5BF5E4B8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80C7AF9-55D2-0142-BC65-C1E07608D406}"/>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14175522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8C50FC5-0C27-8244-A08F-9F440E75855F}"/>
              </a:ext>
            </a:extLst>
          </p:cNvPr>
          <p:cNvSpPr>
            <a:spLocks noGrp="1"/>
          </p:cNvSpPr>
          <p:nvPr>
            <p:ph type="dt" sz="half" idx="10"/>
          </p:nvPr>
        </p:nvSpPr>
        <p:spPr/>
        <p:txBody>
          <a:bodyPr/>
          <a:lstStyle/>
          <a:p>
            <a:endParaRPr lang="en-US"/>
          </a:p>
        </p:txBody>
      </p:sp>
      <p:sp>
        <p:nvSpPr>
          <p:cNvPr id="3" name="Footer Placeholder 2">
            <a:extLst>
              <a:ext uri="{FF2B5EF4-FFF2-40B4-BE49-F238E27FC236}">
                <a16:creationId xmlns:a16="http://schemas.microsoft.com/office/drawing/2014/main" id="{E7A93455-83B9-A740-863F-C77DFC54C7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1FFFD31-F491-AC45-8C82-FEE098E92900}"/>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11290398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9386FD-8D7A-E148-A976-BF7F1F4FA81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9B92BB-0D32-D944-8ABB-4DABAEBD324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32F13EF-96C7-D842-BB20-FCE47693D40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0A242F8-2662-9849-88EA-C3603039822A}"/>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2303711A-3B86-A648-8AC0-6C59675B4F0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C9677BC-E07D-D146-B948-6668BD320EE8}"/>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7879042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13D6FE-0A5C-AA43-B58D-110AB018136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99265F-6672-7C4C-A205-60B130C5DA1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4AD2248-A5F2-4941-A926-CB7DD7DB98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5FB9EC6-A552-944E-867A-525160F82011}"/>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54ED0324-D743-B64D-911C-33190F03CD0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5E658B5-032D-4548-9BAB-BD4934764F02}"/>
              </a:ext>
            </a:extLst>
          </p:cNvPr>
          <p:cNvSpPr>
            <a:spLocks noGrp="1"/>
          </p:cNvSpPr>
          <p:nvPr>
            <p:ph type="sldNum" sz="quarter" idx="12"/>
          </p:nvPr>
        </p:nvSpPr>
        <p:spPr/>
        <p:txBody>
          <a:bodyPr/>
          <a:lstStyle/>
          <a:p>
            <a:fld id="{13462B80-D853-D54A-BDC2-64B866E8EF5A}" type="slidenum">
              <a:rPr lang="en-US" smtClean="0"/>
              <a:t>‹#›</a:t>
            </a:fld>
            <a:endParaRPr lang="en-US"/>
          </a:p>
        </p:txBody>
      </p:sp>
    </p:spTree>
    <p:extLst>
      <p:ext uri="{BB962C8B-B14F-4D97-AF65-F5344CB8AC3E}">
        <p14:creationId xmlns:p14="http://schemas.microsoft.com/office/powerpoint/2010/main" val="36161741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5048F98-4A36-CC4C-A10D-9089A122F92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1065C3C-1035-0045-A968-EA7568608DE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2984711-6639-9D4F-84EE-9E77612D88E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a:extLst>
              <a:ext uri="{FF2B5EF4-FFF2-40B4-BE49-F238E27FC236}">
                <a16:creationId xmlns:a16="http://schemas.microsoft.com/office/drawing/2014/main" id="{CEB4064E-8990-A04E-B2D8-7A4987C78D5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1B2E832-3A08-1D4E-95AA-AAC0E3B71EE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3462B80-D853-D54A-BDC2-64B866E8EF5A}" type="slidenum">
              <a:rPr lang="en-US" smtClean="0"/>
              <a:t>‹#›</a:t>
            </a:fld>
            <a:endParaRPr lang="en-US"/>
          </a:p>
        </p:txBody>
      </p:sp>
    </p:spTree>
    <p:extLst>
      <p:ext uri="{BB962C8B-B14F-4D97-AF65-F5344CB8AC3E}">
        <p14:creationId xmlns:p14="http://schemas.microsoft.com/office/powerpoint/2010/main" val="31203949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2"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tiff"/></Relationships>
</file>

<file path=ppt/slides/_rels/slide10.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1.xml"/><Relationship Id="rId1" Type="http://schemas.openxmlformats.org/officeDocument/2006/relationships/slideLayout" Target="../slideLayouts/slideLayout13.xml"/><Relationship Id="rId4" Type="http://schemas.openxmlformats.org/officeDocument/2006/relationships/image" Target="../media/image19.emf"/></Relationships>
</file>

<file path=ppt/slides/_rels/slide12.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2.xml"/><Relationship Id="rId1" Type="http://schemas.openxmlformats.org/officeDocument/2006/relationships/slideLayout" Target="../slideLayouts/slideLayout13.xml"/><Relationship Id="rId4" Type="http://schemas.openxmlformats.org/officeDocument/2006/relationships/image" Target="../media/image19.emf"/></Relationships>
</file>

<file path=ppt/slides/_rels/slide13.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3.xml"/><Relationship Id="rId1" Type="http://schemas.openxmlformats.org/officeDocument/2006/relationships/slideLayout" Target="../slideLayouts/slideLayout13.xml"/><Relationship Id="rId4" Type="http://schemas.openxmlformats.org/officeDocument/2006/relationships/image" Target="../media/image19.emf"/></Relationships>
</file>

<file path=ppt/slides/_rels/slide14.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4.xml"/><Relationship Id="rId1" Type="http://schemas.openxmlformats.org/officeDocument/2006/relationships/slideLayout" Target="../slideLayouts/slideLayout13.xml"/><Relationship Id="rId4" Type="http://schemas.openxmlformats.org/officeDocument/2006/relationships/image" Target="../media/image19.emf"/></Relationships>
</file>

<file path=ppt/slides/_rels/slide1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13.xml"/><Relationship Id="rId5" Type="http://schemas.openxmlformats.org/officeDocument/2006/relationships/image" Target="../media/image22.jpeg"/><Relationship Id="rId4" Type="http://schemas.openxmlformats.org/officeDocument/2006/relationships/image" Target="../media/image21.jpeg"/></Relationships>
</file>

<file path=ppt/slides/_rels/slide1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7.xml"/><Relationship Id="rId1" Type="http://schemas.openxmlformats.org/officeDocument/2006/relationships/slideLayout" Target="../slideLayouts/slideLayout12.xml"/><Relationship Id="rId4" Type="http://schemas.openxmlformats.org/officeDocument/2006/relationships/image" Target="../media/image2.tiff"/></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3.xml"/><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8" Type="http://schemas.openxmlformats.org/officeDocument/2006/relationships/image" Target="../media/image13.gif"/><Relationship Id="rId3" Type="http://schemas.openxmlformats.org/officeDocument/2006/relationships/image" Target="../media/image9.png"/><Relationship Id="rId7"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13.xml"/><Relationship Id="rId6" Type="http://schemas.openxmlformats.org/officeDocument/2006/relationships/image" Target="../media/image7.jpeg"/><Relationship Id="rId5" Type="http://schemas.openxmlformats.org/officeDocument/2006/relationships/image" Target="../media/image11.png"/><Relationship Id="rId4" Type="http://schemas.openxmlformats.org/officeDocument/2006/relationships/image" Target="../media/image10.tiff"/><Relationship Id="rId9" Type="http://schemas.openxmlformats.org/officeDocument/2006/relationships/image" Target="../media/image14.png"/></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13.xml"/><Relationship Id="rId4" Type="http://schemas.openxmlformats.org/officeDocument/2006/relationships/image" Target="../media/image16.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B02A7D79-041E-2E4F-8B41-5268F6702DAF}"/>
              </a:ext>
            </a:extLst>
          </p:cNvPr>
          <p:cNvSpPr>
            <a:spLocks noGrp="1"/>
          </p:cNvSpPr>
          <p:nvPr>
            <p:ph type="body" sz="quarter" idx="11"/>
          </p:nvPr>
        </p:nvSpPr>
        <p:spPr>
          <a:xfrm>
            <a:off x="227264" y="2373749"/>
            <a:ext cx="6813615" cy="4210874"/>
          </a:xfrm>
        </p:spPr>
        <p:txBody>
          <a:bodyPr>
            <a:normAutofit/>
          </a:bodyPr>
          <a:lstStyle/>
          <a:p>
            <a:pPr>
              <a:lnSpc>
                <a:spcPct val="100000"/>
              </a:lnSpc>
              <a:spcAft>
                <a:spcPts val="600"/>
              </a:spcAft>
            </a:pPr>
            <a:r>
              <a:rPr lang="en-US" sz="2400" b="1" dirty="0">
                <a:solidFill>
                  <a:srgbClr val="000000"/>
                </a:solidFill>
              </a:rPr>
              <a:t>Gabriella Y Meltzer</a:t>
            </a:r>
            <a:r>
              <a:rPr lang="en-US" sz="2400" dirty="0">
                <a:solidFill>
                  <a:srgbClr val="000000"/>
                </a:solidFill>
              </a:rPr>
              <a:t>, Joan A Casey, Joel Schwartz, Michelle L Bell, G Brooke Anderson, </a:t>
            </a:r>
            <a:br>
              <a:rPr lang="en-US" sz="2400" dirty="0">
                <a:solidFill>
                  <a:srgbClr val="000000"/>
                </a:solidFill>
              </a:rPr>
            </a:br>
            <a:r>
              <a:rPr lang="en-US" sz="2400" dirty="0">
                <a:solidFill>
                  <a:srgbClr val="000000"/>
                </a:solidFill>
              </a:rPr>
              <a:t>Marianthi-Anna Kioumourtzoglou, Robbie M Parks</a:t>
            </a:r>
          </a:p>
          <a:p>
            <a:pPr>
              <a:spcAft>
                <a:spcPts val="600"/>
              </a:spcAft>
            </a:pPr>
            <a:endParaRPr lang="en-US" sz="2400" dirty="0">
              <a:solidFill>
                <a:srgbClr val="000000"/>
              </a:solidFill>
            </a:endParaRPr>
          </a:p>
          <a:p>
            <a:pPr>
              <a:spcAft>
                <a:spcPts val="600"/>
              </a:spcAft>
            </a:pPr>
            <a:r>
              <a:rPr lang="en-US" sz="2400" dirty="0">
                <a:solidFill>
                  <a:srgbClr val="000000"/>
                </a:solidFill>
              </a:rPr>
              <a:t>June 21</a:t>
            </a:r>
            <a:r>
              <a:rPr lang="en-US" sz="2400" baseline="30000" dirty="0">
                <a:solidFill>
                  <a:srgbClr val="000000"/>
                </a:solidFill>
              </a:rPr>
              <a:t>st</a:t>
            </a:r>
            <a:r>
              <a:rPr lang="en-US" sz="2400" dirty="0">
                <a:solidFill>
                  <a:srgbClr val="000000"/>
                </a:solidFill>
              </a:rPr>
              <a:t>, 2023</a:t>
            </a:r>
          </a:p>
          <a:p>
            <a:pPr>
              <a:spcAft>
                <a:spcPts val="600"/>
              </a:spcAft>
            </a:pPr>
            <a:endParaRPr lang="en-US" sz="2400" dirty="0">
              <a:solidFill>
                <a:srgbClr val="000000"/>
              </a:solidFill>
            </a:endParaRPr>
          </a:p>
          <a:p>
            <a:pPr>
              <a:spcAft>
                <a:spcPts val="600"/>
              </a:spcAft>
            </a:pPr>
            <a:r>
              <a:rPr lang="en-US" sz="2400" dirty="0">
                <a:solidFill>
                  <a:srgbClr val="000000"/>
                </a:solidFill>
              </a:rPr>
              <a:t>Email: gm3085@cumc.columbia.edu</a:t>
            </a:r>
          </a:p>
          <a:p>
            <a:pPr>
              <a:spcAft>
                <a:spcPts val="600"/>
              </a:spcAft>
            </a:pPr>
            <a:r>
              <a:rPr lang="en-GB" sz="2400" dirty="0">
                <a:solidFill>
                  <a:srgbClr val="000000"/>
                </a:solidFill>
              </a:rPr>
              <a:t>Twitter: @</a:t>
            </a:r>
            <a:r>
              <a:rPr lang="en-GB" sz="2400" dirty="0" err="1">
                <a:solidFill>
                  <a:srgbClr val="000000"/>
                </a:solidFill>
              </a:rPr>
              <a:t>gabriellameltz</a:t>
            </a:r>
            <a:r>
              <a:rPr lang="en-GB" sz="2400" dirty="0">
                <a:solidFill>
                  <a:srgbClr val="000000"/>
                </a:solidFill>
              </a:rPr>
              <a:t> </a:t>
            </a:r>
          </a:p>
        </p:txBody>
      </p:sp>
      <p:pic>
        <p:nvPicPr>
          <p:cNvPr id="12" name="Picture 11">
            <a:extLst>
              <a:ext uri="{FF2B5EF4-FFF2-40B4-BE49-F238E27FC236}">
                <a16:creationId xmlns:a16="http://schemas.microsoft.com/office/drawing/2014/main" id="{694D26FD-FFFC-4947-B4BA-5B2CB15152AE}"/>
              </a:ext>
            </a:extLst>
          </p:cNvPr>
          <p:cNvPicPr>
            <a:picLocks noChangeAspect="1"/>
          </p:cNvPicPr>
          <p:nvPr/>
        </p:nvPicPr>
        <p:blipFill>
          <a:blip r:embed="rId3"/>
          <a:srcRect/>
          <a:stretch/>
        </p:blipFill>
        <p:spPr>
          <a:xfrm>
            <a:off x="7612891" y="475696"/>
            <a:ext cx="4083327" cy="5769918"/>
          </a:xfrm>
          <a:prstGeom prst="rect">
            <a:avLst/>
          </a:prstGeom>
        </p:spPr>
      </p:pic>
      <p:pic>
        <p:nvPicPr>
          <p:cNvPr id="10" name="Picture 9">
            <a:extLst>
              <a:ext uri="{FF2B5EF4-FFF2-40B4-BE49-F238E27FC236}">
                <a16:creationId xmlns:a16="http://schemas.microsoft.com/office/drawing/2014/main" id="{946C3E44-2966-6D4F-84E3-A266B88C3A7C}"/>
              </a:ext>
            </a:extLst>
          </p:cNvPr>
          <p:cNvPicPr>
            <a:picLocks noChangeAspect="1"/>
          </p:cNvPicPr>
          <p:nvPr/>
        </p:nvPicPr>
        <p:blipFill>
          <a:blip r:embed="rId4"/>
          <a:stretch>
            <a:fillRect/>
          </a:stretch>
        </p:blipFill>
        <p:spPr>
          <a:xfrm>
            <a:off x="227264" y="5985560"/>
            <a:ext cx="3711282" cy="520108"/>
          </a:xfrm>
          <a:prstGeom prst="rect">
            <a:avLst/>
          </a:prstGeom>
        </p:spPr>
      </p:pic>
      <p:sp>
        <p:nvSpPr>
          <p:cNvPr id="7" name="TextBox 6">
            <a:extLst>
              <a:ext uri="{FF2B5EF4-FFF2-40B4-BE49-F238E27FC236}">
                <a16:creationId xmlns:a16="http://schemas.microsoft.com/office/drawing/2014/main" id="{04753AC2-5458-0C4B-BE91-5C3702E4FE9E}"/>
              </a:ext>
            </a:extLst>
          </p:cNvPr>
          <p:cNvSpPr txBox="1"/>
          <p:nvPr/>
        </p:nvSpPr>
        <p:spPr>
          <a:xfrm>
            <a:off x="9981282" y="143221"/>
            <a:ext cx="1855122" cy="369332"/>
          </a:xfrm>
          <a:prstGeom prst="rect">
            <a:avLst/>
          </a:prstGeom>
          <a:noFill/>
        </p:spPr>
        <p:txBody>
          <a:bodyPr wrap="square" rtlCol="0">
            <a:spAutoFit/>
          </a:bodyPr>
          <a:lstStyle/>
          <a:p>
            <a:r>
              <a:rPr lang="en-US" dirty="0">
                <a:solidFill>
                  <a:srgbClr val="000000"/>
                </a:solidFill>
              </a:rPr>
              <a:t>Art by Amy Wolfe</a:t>
            </a:r>
          </a:p>
        </p:txBody>
      </p:sp>
      <p:sp>
        <p:nvSpPr>
          <p:cNvPr id="14" name="Title 5">
            <a:extLst>
              <a:ext uri="{FF2B5EF4-FFF2-40B4-BE49-F238E27FC236}">
                <a16:creationId xmlns:a16="http://schemas.microsoft.com/office/drawing/2014/main" id="{A869EF86-8F53-DD40-A3A7-A0AE6F9F88A3}"/>
              </a:ext>
            </a:extLst>
          </p:cNvPr>
          <p:cNvSpPr>
            <a:spLocks noGrp="1"/>
          </p:cNvSpPr>
          <p:nvPr>
            <p:ph type="title"/>
          </p:nvPr>
        </p:nvSpPr>
        <p:spPr>
          <a:xfrm>
            <a:off x="227264" y="273377"/>
            <a:ext cx="5171213" cy="1951349"/>
          </a:xfrm>
        </p:spPr>
        <p:txBody>
          <a:bodyPr>
            <a:normAutofit fontScale="90000"/>
          </a:bodyPr>
          <a:lstStyle/>
          <a:p>
            <a:pPr>
              <a:lnSpc>
                <a:spcPct val="100000"/>
              </a:lnSpc>
            </a:pPr>
            <a:r>
              <a:rPr lang="en-US" sz="4000" dirty="0">
                <a:solidFill>
                  <a:srgbClr val="000000"/>
                </a:solidFill>
                <a:latin typeface="+mn-lt"/>
                <a:cs typeface="Arial" panose="020B0604020202020204" pitchFamily="34" charset="0"/>
              </a:rPr>
              <a:t>Disruption to Test Scores after Tropical Cyclones in the United States</a:t>
            </a:r>
          </a:p>
        </p:txBody>
      </p:sp>
    </p:spTree>
    <p:extLst>
      <p:ext uri="{BB962C8B-B14F-4D97-AF65-F5344CB8AC3E}">
        <p14:creationId xmlns:p14="http://schemas.microsoft.com/office/powerpoint/2010/main" val="7622871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382ED199-AD9A-50CE-0E5F-60EB44FD1DC8}"/>
              </a:ext>
            </a:extLst>
          </p:cNvPr>
          <p:cNvPicPr>
            <a:picLocks noChangeAspect="1"/>
          </p:cNvPicPr>
          <p:nvPr/>
        </p:nvPicPr>
        <p:blipFill rotWithShape="1">
          <a:blip r:embed="rId3"/>
          <a:srcRect l="16618" r="17820"/>
          <a:stretch/>
        </p:blipFill>
        <p:spPr>
          <a:xfrm>
            <a:off x="6625653" y="679548"/>
            <a:ext cx="5302864" cy="5722456"/>
          </a:xfrm>
          <a:prstGeom prst="rect">
            <a:avLst/>
          </a:prstGeom>
        </p:spPr>
      </p:pic>
      <p:sp>
        <p:nvSpPr>
          <p:cNvPr id="3" name="Content Placeholder 2"/>
          <p:cNvSpPr>
            <a:spLocks noGrp="1"/>
          </p:cNvSpPr>
          <p:nvPr>
            <p:ph idx="4294967295"/>
          </p:nvPr>
        </p:nvSpPr>
        <p:spPr>
          <a:xfrm>
            <a:off x="377252" y="1114623"/>
            <a:ext cx="6248400" cy="5199881"/>
          </a:xfrm>
        </p:spPr>
        <p:txBody>
          <a:bodyPr>
            <a:normAutofit fontScale="85000" lnSpcReduction="20000"/>
          </a:bodyPr>
          <a:lstStyle/>
          <a:p>
            <a:r>
              <a:rPr lang="en-GB" dirty="0">
                <a:solidFill>
                  <a:srgbClr val="000000"/>
                </a:solidFill>
              </a:rPr>
              <a:t>Association between average Math and RLA and tropical cyclone exposure:</a:t>
            </a:r>
          </a:p>
          <a:p>
            <a:pPr lvl="1"/>
            <a:r>
              <a:rPr lang="en-GB" dirty="0">
                <a:solidFill>
                  <a:srgbClr val="000000"/>
                </a:solidFill>
              </a:rPr>
              <a:t>Difference-in-difference model</a:t>
            </a:r>
          </a:p>
          <a:p>
            <a:pPr marL="457200" lvl="1" indent="0">
              <a:buNone/>
            </a:pPr>
            <a:endParaRPr lang="en-GB" dirty="0">
              <a:solidFill>
                <a:srgbClr val="000000"/>
              </a:solidFill>
            </a:endParaRPr>
          </a:p>
          <a:p>
            <a:r>
              <a:rPr lang="en-GB" dirty="0">
                <a:solidFill>
                  <a:srgbClr val="000000"/>
                </a:solidFill>
              </a:rPr>
              <a:t>To quantify association:</a:t>
            </a:r>
          </a:p>
          <a:p>
            <a:pPr lvl="1"/>
            <a:r>
              <a:rPr lang="en-GB" dirty="0">
                <a:solidFill>
                  <a:srgbClr val="000000"/>
                </a:solidFill>
              </a:rPr>
              <a:t>Associations </a:t>
            </a:r>
            <a:r>
              <a:rPr lang="en-US" dirty="0">
                <a:solidFill>
                  <a:srgbClr val="000000"/>
                </a:solidFill>
              </a:rPr>
              <a:t>modeled</a:t>
            </a:r>
            <a:r>
              <a:rPr lang="en-GB" dirty="0">
                <a:solidFill>
                  <a:srgbClr val="000000"/>
                </a:solidFill>
              </a:rPr>
              <a:t> by tropical cyclones and hurricanes</a:t>
            </a:r>
          </a:p>
          <a:p>
            <a:pPr lvl="1"/>
            <a:r>
              <a:rPr lang="en-GB" dirty="0">
                <a:solidFill>
                  <a:srgbClr val="000000"/>
                </a:solidFill>
              </a:rPr>
              <a:t>Associations </a:t>
            </a:r>
            <a:r>
              <a:rPr lang="en-US" dirty="0">
                <a:solidFill>
                  <a:srgbClr val="000000"/>
                </a:solidFill>
              </a:rPr>
              <a:t>modeled</a:t>
            </a:r>
            <a:r>
              <a:rPr lang="en-GB" dirty="0">
                <a:solidFill>
                  <a:srgbClr val="000000"/>
                </a:solidFill>
              </a:rPr>
              <a:t> nationally and by state</a:t>
            </a:r>
          </a:p>
          <a:p>
            <a:pPr lvl="1"/>
            <a:r>
              <a:rPr lang="en-GB" dirty="0">
                <a:solidFill>
                  <a:srgbClr val="000000"/>
                </a:solidFill>
              </a:rPr>
              <a:t>Effect modification by county and grade cohort level characteristics</a:t>
            </a:r>
            <a:br>
              <a:rPr lang="en-GB" dirty="0">
                <a:solidFill>
                  <a:srgbClr val="000000"/>
                </a:solidFill>
              </a:rPr>
            </a:br>
            <a:endParaRPr lang="en-GB" dirty="0">
              <a:solidFill>
                <a:srgbClr val="000000"/>
              </a:solidFill>
            </a:endParaRPr>
          </a:p>
          <a:p>
            <a:r>
              <a:rPr lang="en-GB" dirty="0">
                <a:solidFill>
                  <a:srgbClr val="000000"/>
                </a:solidFill>
              </a:rPr>
              <a:t>Adjusted for time-varying grade-cohort and county-level covariates:</a:t>
            </a:r>
          </a:p>
          <a:p>
            <a:pPr lvl="1"/>
            <a:r>
              <a:rPr lang="en-GB" dirty="0">
                <a:solidFill>
                  <a:srgbClr val="000000"/>
                </a:solidFill>
              </a:rPr>
              <a:t>Grade-cohort: race/ethnicity, economic disadvantage, free/reduced lunch, ESL learners</a:t>
            </a:r>
          </a:p>
          <a:p>
            <a:pPr lvl="1"/>
            <a:r>
              <a:rPr lang="en-GB" dirty="0">
                <a:solidFill>
                  <a:srgbClr val="000000"/>
                </a:solidFill>
              </a:rPr>
              <a:t>County: college degree, poverty, household income, urbanicity, SNAP recipients, single mother households</a:t>
            </a:r>
          </a:p>
        </p:txBody>
      </p:sp>
      <p:sp>
        <p:nvSpPr>
          <p:cNvPr id="5" name="Slide Number Placeholder 6">
            <a:extLst>
              <a:ext uri="{FF2B5EF4-FFF2-40B4-BE49-F238E27FC236}">
                <a16:creationId xmlns:a16="http://schemas.microsoft.com/office/drawing/2014/main" id="{7F1580F0-FB6B-9945-B226-F17279DE6087}"/>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10</a:t>
            </a:fld>
            <a:endParaRPr lang="en-US" dirty="0"/>
          </a:p>
        </p:txBody>
      </p:sp>
      <p:sp>
        <p:nvSpPr>
          <p:cNvPr id="7" name="Title">
            <a:extLst>
              <a:ext uri="{FF2B5EF4-FFF2-40B4-BE49-F238E27FC236}">
                <a16:creationId xmlns:a16="http://schemas.microsoft.com/office/drawing/2014/main" id="{44D31547-9329-7646-B661-5DD2B930EE99}"/>
              </a:ext>
            </a:extLst>
          </p:cNvPr>
          <p:cNvSpPr/>
          <p:nvPr/>
        </p:nvSpPr>
        <p:spPr>
          <a:xfrm>
            <a:off x="0" y="162632"/>
            <a:ext cx="2942897"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Statistical model</a:t>
            </a:r>
            <a:endParaRPr lang="en-US" sz="3600" dirty="0">
              <a:solidFill>
                <a:schemeClr val="bg1"/>
              </a:solidFill>
              <a:cs typeface="Arial" panose="020B0604020202020204" pitchFamily="34" charset="0"/>
            </a:endParaRPr>
          </a:p>
        </p:txBody>
      </p:sp>
      <p:sp>
        <p:nvSpPr>
          <p:cNvPr id="2" name="TextBox 1">
            <a:extLst>
              <a:ext uri="{FF2B5EF4-FFF2-40B4-BE49-F238E27FC236}">
                <a16:creationId xmlns:a16="http://schemas.microsoft.com/office/drawing/2014/main" id="{3C229103-0F8F-5141-F1B7-01E48D9892EA}"/>
              </a:ext>
            </a:extLst>
          </p:cNvPr>
          <p:cNvSpPr txBox="1"/>
          <p:nvPr/>
        </p:nvSpPr>
        <p:spPr>
          <a:xfrm>
            <a:off x="8189345" y="929957"/>
            <a:ext cx="2382640" cy="369332"/>
          </a:xfrm>
          <a:prstGeom prst="rect">
            <a:avLst/>
          </a:prstGeom>
          <a:noFill/>
        </p:spPr>
        <p:txBody>
          <a:bodyPr wrap="none" rtlCol="0">
            <a:spAutoFit/>
          </a:bodyPr>
          <a:lstStyle/>
          <a:p>
            <a:r>
              <a:rPr lang="en-US" dirty="0"/>
              <a:t>County poverty </a:t>
            </a:r>
            <a:r>
              <a:rPr lang="en-US" dirty="0" err="1"/>
              <a:t>tertiles</a:t>
            </a:r>
            <a:endParaRPr lang="en-US" dirty="0"/>
          </a:p>
        </p:txBody>
      </p:sp>
      <p:sp>
        <p:nvSpPr>
          <p:cNvPr id="6" name="Parks et al.">
            <a:extLst>
              <a:ext uri="{FF2B5EF4-FFF2-40B4-BE49-F238E27FC236}">
                <a16:creationId xmlns:a16="http://schemas.microsoft.com/office/drawing/2014/main" id="{D0F20894-4F88-6786-EA82-F9FEA469B95A}"/>
              </a:ext>
            </a:extLst>
          </p:cNvPr>
          <p:cNvSpPr txBox="1"/>
          <p:nvPr/>
        </p:nvSpPr>
        <p:spPr>
          <a:xfrm>
            <a:off x="87980" y="6518439"/>
            <a:ext cx="4508404" cy="338554"/>
          </a:xfrm>
          <a:prstGeom prst="rect">
            <a:avLst/>
          </a:prstGeom>
          <a:noFill/>
        </p:spPr>
        <p:txBody>
          <a:bodyPr wrap="square" rtlCol="0">
            <a:spAutoFit/>
          </a:bodyPr>
          <a:lstStyle/>
          <a:p>
            <a:r>
              <a:rPr lang="en-US" sz="1600" dirty="0">
                <a:solidFill>
                  <a:schemeClr val="tx1">
                    <a:lumMod val="50000"/>
                    <a:lumOff val="50000"/>
                  </a:schemeClr>
                </a:solidFill>
              </a:rPr>
              <a:t>Unpublished study, please do not copy or distribute</a:t>
            </a:r>
          </a:p>
        </p:txBody>
      </p:sp>
      <p:sp>
        <p:nvSpPr>
          <p:cNvPr id="9" name="TextBox 8">
            <a:extLst>
              <a:ext uri="{FF2B5EF4-FFF2-40B4-BE49-F238E27FC236}">
                <a16:creationId xmlns:a16="http://schemas.microsoft.com/office/drawing/2014/main" id="{452B2326-F444-DFA4-1551-B6F2EC379824}"/>
              </a:ext>
            </a:extLst>
          </p:cNvPr>
          <p:cNvSpPr txBox="1"/>
          <p:nvPr/>
        </p:nvSpPr>
        <p:spPr>
          <a:xfrm>
            <a:off x="9392479" y="6554851"/>
            <a:ext cx="2743200"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a:t>
            </a:r>
            <a:endParaRPr lang="en-US" sz="1600" dirty="0">
              <a:solidFill>
                <a:srgbClr val="000000"/>
              </a:solidFill>
            </a:endParaRPr>
          </a:p>
        </p:txBody>
      </p:sp>
    </p:spTree>
    <p:extLst>
      <p:ext uri="{BB962C8B-B14F-4D97-AF65-F5344CB8AC3E}">
        <p14:creationId xmlns:p14="http://schemas.microsoft.com/office/powerpoint/2010/main" val="8182793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Figure respiratory disease focus" hidden="1">
            <a:extLst>
              <a:ext uri="{FF2B5EF4-FFF2-40B4-BE49-F238E27FC236}">
                <a16:creationId xmlns:a16="http://schemas.microsoft.com/office/drawing/2014/main" id="{06933F46-46D3-5E46-8885-52CBCA7978BE}"/>
              </a:ext>
            </a:extLst>
          </p:cNvPr>
          <p:cNvPicPr>
            <a:picLocks noChangeAspect="1"/>
          </p:cNvPicPr>
          <p:nvPr/>
        </p:nvPicPr>
        <p:blipFill rotWithShape="1">
          <a:blip r:embed="rId3"/>
          <a:srcRect l="51226" t="3939" r="1842" b="82913"/>
          <a:stretch/>
        </p:blipFill>
        <p:spPr>
          <a:xfrm>
            <a:off x="609597" y="2298052"/>
            <a:ext cx="11412280" cy="2261896"/>
          </a:xfrm>
          <a:prstGeom prst="rect">
            <a:avLst/>
          </a:prstGeom>
        </p:spPr>
      </p:pic>
      <p:pic>
        <p:nvPicPr>
          <p:cNvPr id="9" name="Color key" hidden="1">
            <a:extLst>
              <a:ext uri="{FF2B5EF4-FFF2-40B4-BE49-F238E27FC236}">
                <a16:creationId xmlns:a16="http://schemas.microsoft.com/office/drawing/2014/main" id="{E994BBA7-24EF-1145-9590-FE448793A8FA}"/>
              </a:ext>
            </a:extLst>
          </p:cNvPr>
          <p:cNvPicPr>
            <a:picLocks noChangeAspect="1"/>
          </p:cNvPicPr>
          <p:nvPr/>
        </p:nvPicPr>
        <p:blipFill rotWithShape="1">
          <a:blip r:embed="rId3"/>
          <a:srcRect l="63106" t="85350" r="3519" b="10062"/>
          <a:stretch/>
        </p:blipFill>
        <p:spPr>
          <a:xfrm>
            <a:off x="3501656" y="5450957"/>
            <a:ext cx="8087831" cy="786811"/>
          </a:xfrm>
          <a:prstGeom prst="rect">
            <a:avLst/>
          </a:prstGeom>
        </p:spPr>
      </p:pic>
      <p:pic>
        <p:nvPicPr>
          <p:cNvPr id="23" name="X-axis" hidden="1">
            <a:extLst>
              <a:ext uri="{FF2B5EF4-FFF2-40B4-BE49-F238E27FC236}">
                <a16:creationId xmlns:a16="http://schemas.microsoft.com/office/drawing/2014/main" id="{4343EC0F-1073-1643-9065-9E37491546DA}"/>
              </a:ext>
            </a:extLst>
          </p:cNvPr>
          <p:cNvPicPr>
            <a:picLocks noChangeAspect="1"/>
          </p:cNvPicPr>
          <p:nvPr/>
        </p:nvPicPr>
        <p:blipFill rotWithShape="1">
          <a:blip r:embed="rId3"/>
          <a:srcRect l="51353" t="78583" b="17585"/>
          <a:stretch/>
        </p:blipFill>
        <p:spPr>
          <a:xfrm>
            <a:off x="652127" y="4290591"/>
            <a:ext cx="11791231" cy="657093"/>
          </a:xfrm>
          <a:prstGeom prst="rect">
            <a:avLst/>
          </a:prstGeom>
        </p:spPr>
      </p:pic>
      <p:pic>
        <p:nvPicPr>
          <p:cNvPr id="13" name="Y-axis" hidden="1">
            <a:extLst>
              <a:ext uri="{FF2B5EF4-FFF2-40B4-BE49-F238E27FC236}">
                <a16:creationId xmlns:a16="http://schemas.microsoft.com/office/drawing/2014/main" id="{47ABD1AB-9E80-9D46-A14D-03852C2A3F2D}"/>
              </a:ext>
            </a:extLst>
          </p:cNvPr>
          <p:cNvPicPr>
            <a:picLocks noChangeAspect="1"/>
          </p:cNvPicPr>
          <p:nvPr/>
        </p:nvPicPr>
        <p:blipFill rotWithShape="1">
          <a:blip r:embed="rId4"/>
          <a:srcRect l="4283" t="5890" r="94496" b="83472"/>
          <a:stretch/>
        </p:blipFill>
        <p:spPr>
          <a:xfrm>
            <a:off x="459339" y="2632351"/>
            <a:ext cx="299113" cy="1843955"/>
          </a:xfrm>
          <a:prstGeom prst="rect">
            <a:avLst/>
          </a:prstGeom>
        </p:spPr>
      </p:pic>
      <p:pic>
        <p:nvPicPr>
          <p:cNvPr id="14" name="Y-axis label" hidden="1">
            <a:extLst>
              <a:ext uri="{FF2B5EF4-FFF2-40B4-BE49-F238E27FC236}">
                <a16:creationId xmlns:a16="http://schemas.microsoft.com/office/drawing/2014/main" id="{E107161A-F8D4-6844-972D-ABED8A8A766C}"/>
              </a:ext>
            </a:extLst>
          </p:cNvPr>
          <p:cNvPicPr>
            <a:picLocks noChangeAspect="1"/>
          </p:cNvPicPr>
          <p:nvPr/>
        </p:nvPicPr>
        <p:blipFill rotWithShape="1">
          <a:blip r:embed="rId4"/>
          <a:srcRect t="32733" r="95582" b="36290"/>
          <a:stretch/>
        </p:blipFill>
        <p:spPr>
          <a:xfrm>
            <a:off x="-296611" y="2014028"/>
            <a:ext cx="616536" cy="3058575"/>
          </a:xfrm>
          <a:prstGeom prst="rect">
            <a:avLst/>
          </a:prstGeom>
        </p:spPr>
      </p:pic>
      <p:pic>
        <p:nvPicPr>
          <p:cNvPr id="16" name="X-axis label" hidden="1">
            <a:extLst>
              <a:ext uri="{FF2B5EF4-FFF2-40B4-BE49-F238E27FC236}">
                <a16:creationId xmlns:a16="http://schemas.microsoft.com/office/drawing/2014/main" id="{2C9BC840-59E2-8546-8B7A-48E6D8191664}"/>
              </a:ext>
            </a:extLst>
          </p:cNvPr>
          <p:cNvPicPr>
            <a:picLocks noChangeAspect="1"/>
          </p:cNvPicPr>
          <p:nvPr/>
        </p:nvPicPr>
        <p:blipFill rotWithShape="1">
          <a:blip r:embed="rId4"/>
          <a:srcRect l="23598" t="94201" r="20831" b="2949"/>
          <a:stretch/>
        </p:blipFill>
        <p:spPr>
          <a:xfrm>
            <a:off x="1841056" y="4851049"/>
            <a:ext cx="8166137" cy="296230"/>
          </a:xfrm>
          <a:prstGeom prst="rect">
            <a:avLst/>
          </a:prstGeom>
        </p:spPr>
      </p:pic>
      <p:sp>
        <p:nvSpPr>
          <p:cNvPr id="6" name="Slide Number Placeholder 6">
            <a:extLst>
              <a:ext uri="{FF2B5EF4-FFF2-40B4-BE49-F238E27FC236}">
                <a16:creationId xmlns:a16="http://schemas.microsoft.com/office/drawing/2014/main" id="{3B059D93-4140-844C-97D0-072C02B5AAAF}"/>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11</a:t>
            </a:fld>
            <a:endParaRPr lang="en-US" dirty="0"/>
          </a:p>
        </p:txBody>
      </p:sp>
      <p:sp>
        <p:nvSpPr>
          <p:cNvPr id="7" name="Title">
            <a:extLst>
              <a:ext uri="{FF2B5EF4-FFF2-40B4-BE49-F238E27FC236}">
                <a16:creationId xmlns:a16="http://schemas.microsoft.com/office/drawing/2014/main" id="{E30AC44B-0997-4147-9D79-89E1F8F172F9}"/>
              </a:ext>
            </a:extLst>
          </p:cNvPr>
          <p:cNvSpPr/>
          <p:nvPr/>
        </p:nvSpPr>
        <p:spPr>
          <a:xfrm>
            <a:off x="0" y="162632"/>
            <a:ext cx="4148051"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Results: National model</a:t>
            </a:r>
            <a:endParaRPr lang="en-US" sz="3600" dirty="0">
              <a:solidFill>
                <a:schemeClr val="bg1"/>
              </a:solidFill>
              <a:cs typeface="Arial" panose="020B0604020202020204" pitchFamily="34" charset="0"/>
            </a:endParaRPr>
          </a:p>
        </p:txBody>
      </p:sp>
      <p:cxnSp>
        <p:nvCxnSpPr>
          <p:cNvPr id="24" name="Arrow compare" hidden="1">
            <a:extLst>
              <a:ext uri="{FF2B5EF4-FFF2-40B4-BE49-F238E27FC236}">
                <a16:creationId xmlns:a16="http://schemas.microsoft.com/office/drawing/2014/main" id="{FE50100A-8D63-3442-B163-C3FBE596E907}"/>
              </a:ext>
            </a:extLst>
          </p:cNvPr>
          <p:cNvCxnSpPr>
            <a:cxnSpLocks/>
          </p:cNvCxnSpPr>
          <p:nvPr/>
        </p:nvCxnSpPr>
        <p:spPr>
          <a:xfrm flipH="1">
            <a:off x="6018028" y="3099729"/>
            <a:ext cx="2608521" cy="0"/>
          </a:xfrm>
          <a:prstGeom prst="straightConnector1">
            <a:avLst/>
          </a:prstGeom>
          <a:ln w="539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F95146B2-4E91-77BF-91D4-2BBF872063DC}"/>
              </a:ext>
            </a:extLst>
          </p:cNvPr>
          <p:cNvSpPr txBox="1"/>
          <p:nvPr/>
        </p:nvSpPr>
        <p:spPr>
          <a:xfrm>
            <a:off x="1269997" y="878768"/>
            <a:ext cx="9652001" cy="369332"/>
          </a:xfrm>
          <a:prstGeom prst="rect">
            <a:avLst/>
          </a:prstGeom>
          <a:noFill/>
        </p:spPr>
        <p:txBody>
          <a:bodyPr wrap="none" rtlCol="0">
            <a:spAutoFit/>
          </a:bodyPr>
          <a:lstStyle/>
          <a:p>
            <a:r>
              <a:rPr lang="en-US" sz="1800" kern="0" dirty="0">
                <a:solidFill>
                  <a:srgbClr val="000000"/>
                </a:solidFill>
                <a:effectLst/>
                <a:ea typeface="Times New Roman" panose="02020603050405020304" pitchFamily="18" charset="0"/>
              </a:rPr>
              <a:t>Full regression results of county-level standardized test scores on hurricane exposure and covariates</a:t>
            </a:r>
            <a:r>
              <a:rPr lang="en-US" dirty="0">
                <a:effectLst/>
              </a:rPr>
              <a:t> </a:t>
            </a:r>
            <a:endParaRPr lang="en-US" dirty="0"/>
          </a:p>
        </p:txBody>
      </p:sp>
      <p:graphicFrame>
        <p:nvGraphicFramePr>
          <p:cNvPr id="5" name="Table 4">
            <a:extLst>
              <a:ext uri="{FF2B5EF4-FFF2-40B4-BE49-F238E27FC236}">
                <a16:creationId xmlns:a16="http://schemas.microsoft.com/office/drawing/2014/main" id="{ECDA4C64-8349-A5C1-4DE9-12084FCA3D79}"/>
              </a:ext>
            </a:extLst>
          </p:cNvPr>
          <p:cNvGraphicFramePr>
            <a:graphicFrameLocks noGrp="1"/>
          </p:cNvGraphicFramePr>
          <p:nvPr>
            <p:extLst>
              <p:ext uri="{D42A27DB-BD31-4B8C-83A1-F6EECF244321}">
                <p14:modId xmlns:p14="http://schemas.microsoft.com/office/powerpoint/2010/main" val="1184940671"/>
              </p:ext>
            </p:extLst>
          </p:nvPr>
        </p:nvGraphicFramePr>
        <p:xfrm>
          <a:off x="3264669" y="1408229"/>
          <a:ext cx="5662661" cy="4986493"/>
        </p:xfrm>
        <a:graphic>
          <a:graphicData uri="http://schemas.openxmlformats.org/drawingml/2006/table">
            <a:tbl>
              <a:tblPr firstRow="1" firstCol="1" bandRow="1">
                <a:tableStyleId>{7DF18680-E054-41AD-8BC1-D1AEF772440D}</a:tableStyleId>
              </a:tblPr>
              <a:tblGrid>
                <a:gridCol w="1661047">
                  <a:extLst>
                    <a:ext uri="{9D8B030D-6E8A-4147-A177-3AD203B41FA5}">
                      <a16:colId xmlns:a16="http://schemas.microsoft.com/office/drawing/2014/main" val="1248529547"/>
                    </a:ext>
                  </a:extLst>
                </a:gridCol>
                <a:gridCol w="2038558">
                  <a:extLst>
                    <a:ext uri="{9D8B030D-6E8A-4147-A177-3AD203B41FA5}">
                      <a16:colId xmlns:a16="http://schemas.microsoft.com/office/drawing/2014/main" val="326564408"/>
                    </a:ext>
                  </a:extLst>
                </a:gridCol>
                <a:gridCol w="1963056">
                  <a:extLst>
                    <a:ext uri="{9D8B030D-6E8A-4147-A177-3AD203B41FA5}">
                      <a16:colId xmlns:a16="http://schemas.microsoft.com/office/drawing/2014/main" val="4002114429"/>
                    </a:ext>
                  </a:extLst>
                </a:gridCol>
              </a:tblGrid>
              <a:tr h="241606">
                <a:tc>
                  <a:txBody>
                    <a:bodyPr/>
                    <a:lstStyle/>
                    <a:p>
                      <a:pPr algn="l"/>
                      <a:endParaRPr lang="en-US" sz="1300" kern="100" dirty="0">
                        <a:effectLst/>
                        <a:latin typeface="Calibri" panose="020F0502020204030204" pitchFamily="34"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dirty="0">
                          <a:effectLst/>
                        </a:rPr>
                        <a:t>Math: β (95% </a:t>
                      </a:r>
                      <a:r>
                        <a:rPr lang="en-US" sz="1200" kern="100" dirty="0" err="1">
                          <a:effectLst/>
                        </a:rPr>
                        <a:t>CrI</a:t>
                      </a:r>
                      <a:r>
                        <a:rPr lang="en-US" sz="1200" kern="100" dirty="0">
                          <a:effectLst/>
                        </a:rPr>
                        <a:t>)</a:t>
                      </a:r>
                      <a:endParaRPr lang="en-US" sz="13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RLA: β (95% CrI)</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3043236798"/>
                  </a:ext>
                </a:extLst>
              </a:tr>
              <a:tr h="442946">
                <a:tc>
                  <a:txBody>
                    <a:bodyPr/>
                    <a:lstStyle/>
                    <a:p>
                      <a:pPr marL="0" marR="0" algn="ctr">
                        <a:spcBef>
                          <a:spcPts val="0"/>
                        </a:spcBef>
                        <a:spcAft>
                          <a:spcPts val="0"/>
                        </a:spcAft>
                      </a:pPr>
                      <a:r>
                        <a:rPr lang="en-US" sz="1200" kern="100" dirty="0">
                          <a:effectLst/>
                        </a:rPr>
                        <a:t>Hurricane exposure</a:t>
                      </a:r>
                      <a:endParaRPr lang="en-US" sz="13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0.00 (-0.05, 0.05)</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0.01 (-0.04, 0.05)</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020482763"/>
                  </a:ext>
                </a:extLst>
              </a:tr>
              <a:tr h="234895">
                <a:tc>
                  <a:txBody>
                    <a:bodyPr/>
                    <a:lstStyle/>
                    <a:p>
                      <a:pPr marL="0" marR="0" algn="ctr">
                        <a:spcBef>
                          <a:spcPts val="0"/>
                        </a:spcBef>
                        <a:spcAft>
                          <a:spcPts val="0"/>
                        </a:spcAft>
                      </a:pPr>
                      <a:r>
                        <a:rPr lang="en-US" sz="1200" kern="100">
                          <a:effectLst/>
                        </a:rPr>
                        <a:t>Native American</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-1.13 (-1.95, -0.31)</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-1.64 (-2.35, -0.94)</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2371648368"/>
                  </a:ext>
                </a:extLst>
              </a:tr>
              <a:tr h="234895">
                <a:tc>
                  <a:txBody>
                    <a:bodyPr/>
                    <a:lstStyle/>
                    <a:p>
                      <a:pPr marL="0" marR="0" algn="ctr">
                        <a:spcBef>
                          <a:spcPts val="0"/>
                        </a:spcBef>
                        <a:spcAft>
                          <a:spcPts val="0"/>
                        </a:spcAft>
                      </a:pPr>
                      <a:r>
                        <a:rPr lang="en-US" sz="1200" kern="100">
                          <a:effectLst/>
                        </a:rPr>
                        <a:t>Hispanic/Latino</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-0.97 (-1.13, -0.80)</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-1.63 (-1.77, -1.49)</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802742877"/>
                  </a:ext>
                </a:extLst>
              </a:tr>
              <a:tr h="234895">
                <a:tc>
                  <a:txBody>
                    <a:bodyPr/>
                    <a:lstStyle/>
                    <a:p>
                      <a:pPr marL="0" marR="0" algn="ctr">
                        <a:spcBef>
                          <a:spcPts val="0"/>
                        </a:spcBef>
                        <a:spcAft>
                          <a:spcPts val="0"/>
                        </a:spcAft>
                      </a:pPr>
                      <a:r>
                        <a:rPr lang="en-US" sz="1200" kern="100">
                          <a:effectLst/>
                        </a:rPr>
                        <a:t>Black</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-1.99 (-2.16, -1.83)</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-2.25 (-2.40, -2.10)</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4215906691"/>
                  </a:ext>
                </a:extLst>
              </a:tr>
              <a:tr h="234895">
                <a:tc>
                  <a:txBody>
                    <a:bodyPr/>
                    <a:lstStyle/>
                    <a:p>
                      <a:pPr marL="0" marR="0" algn="ctr">
                        <a:spcBef>
                          <a:spcPts val="0"/>
                        </a:spcBef>
                        <a:spcAft>
                          <a:spcPts val="0"/>
                        </a:spcAft>
                      </a:pPr>
                      <a:r>
                        <a:rPr lang="en-US" sz="1200" kern="100">
                          <a:effectLst/>
                        </a:rPr>
                        <a:t>Free-lunch eligible</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dirty="0">
                          <a:effectLst/>
                        </a:rPr>
                        <a:t>-0.31 (-0.39, -0.24)</a:t>
                      </a:r>
                      <a:endParaRPr lang="en-US" sz="13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0.14 (0.08, 0.20)</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424374533"/>
                  </a:ext>
                </a:extLst>
              </a:tr>
              <a:tr h="442946">
                <a:tc>
                  <a:txBody>
                    <a:bodyPr/>
                    <a:lstStyle/>
                    <a:p>
                      <a:pPr marL="0" marR="0" algn="ctr">
                        <a:spcBef>
                          <a:spcPts val="0"/>
                        </a:spcBef>
                        <a:spcAft>
                          <a:spcPts val="0"/>
                        </a:spcAft>
                      </a:pPr>
                      <a:r>
                        <a:rPr lang="en-US" sz="1200" kern="100">
                          <a:effectLst/>
                        </a:rPr>
                        <a:t>Reduced-price lunch eligible</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-0.20 (-0.47, 0.07)</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0.47 (0.24, 0.69)</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081662932"/>
                  </a:ext>
                </a:extLst>
              </a:tr>
              <a:tr h="442946">
                <a:tc>
                  <a:txBody>
                    <a:bodyPr/>
                    <a:lstStyle/>
                    <a:p>
                      <a:pPr marL="0" marR="0" algn="ctr">
                        <a:spcBef>
                          <a:spcPts val="0"/>
                        </a:spcBef>
                        <a:spcAft>
                          <a:spcPts val="0"/>
                        </a:spcAft>
                      </a:pPr>
                      <a:r>
                        <a:rPr lang="en-US" sz="1200" kern="100">
                          <a:effectLst/>
                        </a:rPr>
                        <a:t>Economically disadvantaged</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-0.04 (-0.11, 0.03)</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-0.60 (-0.66, -0.54)</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3387761091"/>
                  </a:ext>
                </a:extLst>
              </a:tr>
              <a:tr h="442946">
                <a:tc>
                  <a:txBody>
                    <a:bodyPr/>
                    <a:lstStyle/>
                    <a:p>
                      <a:pPr marL="0" marR="0" algn="ctr">
                        <a:spcBef>
                          <a:spcPts val="0"/>
                        </a:spcBef>
                        <a:spcAft>
                          <a:spcPts val="0"/>
                        </a:spcAft>
                      </a:pPr>
                      <a:r>
                        <a:rPr lang="en-US" sz="1200" kern="100">
                          <a:effectLst/>
                        </a:rPr>
                        <a:t>English language learner</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0.59 (0.12, 1.06)</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-1.13 (-1.52, -0.75)</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3124485077"/>
                  </a:ext>
                </a:extLst>
              </a:tr>
              <a:tr h="234895">
                <a:tc>
                  <a:txBody>
                    <a:bodyPr/>
                    <a:lstStyle/>
                    <a:p>
                      <a:pPr marL="0" marR="0" algn="ctr">
                        <a:spcBef>
                          <a:spcPts val="0"/>
                        </a:spcBef>
                        <a:spcAft>
                          <a:spcPts val="0"/>
                        </a:spcAft>
                      </a:pPr>
                      <a:r>
                        <a:rPr lang="en-US" sz="1200" kern="100">
                          <a:effectLst/>
                        </a:rPr>
                        <a:t>Urban</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0.12 (-0.03, 0.27)</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0.21 (0.08, 0.33)</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252802157"/>
                  </a:ext>
                </a:extLst>
              </a:tr>
              <a:tr h="442946">
                <a:tc>
                  <a:txBody>
                    <a:bodyPr/>
                    <a:lstStyle/>
                    <a:p>
                      <a:pPr marL="0" marR="0" algn="ctr">
                        <a:spcBef>
                          <a:spcPts val="0"/>
                        </a:spcBef>
                        <a:spcAft>
                          <a:spcPts val="0"/>
                        </a:spcAft>
                      </a:pPr>
                      <a:r>
                        <a:rPr lang="en-US" sz="1200" kern="100" dirty="0">
                          <a:effectLst/>
                        </a:rPr>
                        <a:t>Log of median household income</a:t>
                      </a:r>
                      <a:endParaRPr lang="en-US" sz="13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0.07 (-0.04, 0.18)</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0.01 (-0.08, 0.10)</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2388462702"/>
                  </a:ext>
                </a:extLst>
              </a:tr>
              <a:tr h="442946">
                <a:tc>
                  <a:txBody>
                    <a:bodyPr/>
                    <a:lstStyle/>
                    <a:p>
                      <a:pPr marL="0" marR="0" algn="ctr">
                        <a:spcBef>
                          <a:spcPts val="0"/>
                        </a:spcBef>
                        <a:spcAft>
                          <a:spcPts val="0"/>
                        </a:spcAft>
                      </a:pPr>
                      <a:r>
                        <a:rPr lang="en-US" sz="1200" kern="100" dirty="0">
                          <a:effectLst/>
                        </a:rPr>
                        <a:t>Bachelor's degree rate</a:t>
                      </a:r>
                      <a:endParaRPr lang="en-US" sz="13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2.01 (1.67, 2.35)</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1.79 (1.51, 2.08)</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175567076"/>
                  </a:ext>
                </a:extLst>
              </a:tr>
              <a:tr h="234895">
                <a:tc>
                  <a:txBody>
                    <a:bodyPr/>
                    <a:lstStyle/>
                    <a:p>
                      <a:pPr marL="0" marR="0" algn="ctr">
                        <a:spcBef>
                          <a:spcPts val="0"/>
                        </a:spcBef>
                        <a:spcAft>
                          <a:spcPts val="0"/>
                        </a:spcAft>
                      </a:pPr>
                      <a:r>
                        <a:rPr lang="en-US" sz="1200" kern="100">
                          <a:effectLst/>
                        </a:rPr>
                        <a:t>Poverty rate</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-0.75 (-1.07, -0.43)</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-0.05 (-0.31, 0.21)</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517689622"/>
                  </a:ext>
                </a:extLst>
              </a:tr>
              <a:tr h="234895">
                <a:tc>
                  <a:txBody>
                    <a:bodyPr/>
                    <a:lstStyle/>
                    <a:p>
                      <a:pPr marL="0" marR="0" algn="ctr">
                        <a:spcBef>
                          <a:spcPts val="0"/>
                        </a:spcBef>
                        <a:spcAft>
                          <a:spcPts val="0"/>
                        </a:spcAft>
                      </a:pPr>
                      <a:r>
                        <a:rPr lang="en-US" sz="1200" kern="100">
                          <a:effectLst/>
                        </a:rPr>
                        <a:t>SNAP receipt rate</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-0.22 (-0.50, 0.06)</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a:effectLst/>
                        </a:rPr>
                        <a:t>0.19 (-0.04, 0.43)</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203065384"/>
                  </a:ext>
                </a:extLst>
              </a:tr>
              <a:tr h="442946">
                <a:tc>
                  <a:txBody>
                    <a:bodyPr/>
                    <a:lstStyle/>
                    <a:p>
                      <a:pPr marL="0" marR="0" algn="ctr">
                        <a:spcBef>
                          <a:spcPts val="0"/>
                        </a:spcBef>
                        <a:spcAft>
                          <a:spcPts val="0"/>
                        </a:spcAft>
                      </a:pPr>
                      <a:r>
                        <a:rPr lang="en-US" sz="1200" kern="100">
                          <a:effectLst/>
                        </a:rPr>
                        <a:t>Single-mom household rate</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ctr"/>
                </a:tc>
                <a:tc>
                  <a:txBody>
                    <a:bodyPr/>
                    <a:lstStyle/>
                    <a:p>
                      <a:pPr marL="0" marR="0" algn="ctr">
                        <a:spcBef>
                          <a:spcPts val="0"/>
                        </a:spcBef>
                        <a:spcAft>
                          <a:spcPts val="0"/>
                        </a:spcAft>
                      </a:pPr>
                      <a:r>
                        <a:rPr lang="en-US" sz="1200" kern="100">
                          <a:effectLst/>
                        </a:rPr>
                        <a:t>0.08 (-0.23, 0.38)</a:t>
                      </a:r>
                      <a:endParaRPr lang="en-US" sz="13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tc>
                  <a:txBody>
                    <a:bodyPr/>
                    <a:lstStyle/>
                    <a:p>
                      <a:pPr marL="0" marR="0" algn="ctr">
                        <a:spcBef>
                          <a:spcPts val="0"/>
                        </a:spcBef>
                        <a:spcAft>
                          <a:spcPts val="0"/>
                        </a:spcAft>
                      </a:pPr>
                      <a:r>
                        <a:rPr lang="en-US" sz="1200" kern="100" dirty="0">
                          <a:effectLst/>
                        </a:rPr>
                        <a:t>0.05 (-0.21, 0.30)</a:t>
                      </a:r>
                      <a:endParaRPr lang="en-US" sz="13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337" marR="72337" marT="0" marB="0" anchor="b"/>
                </a:tc>
                <a:extLst>
                  <a:ext uri="{0D108BD9-81ED-4DB2-BD59-A6C34878D82A}">
                    <a16:rowId xmlns:a16="http://schemas.microsoft.com/office/drawing/2014/main" val="1093963506"/>
                  </a:ext>
                </a:extLst>
              </a:tr>
            </a:tbl>
          </a:graphicData>
        </a:graphic>
      </p:graphicFrame>
      <p:sp>
        <p:nvSpPr>
          <p:cNvPr id="4" name="Frame 3">
            <a:extLst>
              <a:ext uri="{FF2B5EF4-FFF2-40B4-BE49-F238E27FC236}">
                <a16:creationId xmlns:a16="http://schemas.microsoft.com/office/drawing/2014/main" id="{02602E41-2DC5-582A-EC5A-98262F13568B}"/>
              </a:ext>
            </a:extLst>
          </p:cNvPr>
          <p:cNvSpPr/>
          <p:nvPr/>
        </p:nvSpPr>
        <p:spPr>
          <a:xfrm>
            <a:off x="3128355" y="3901475"/>
            <a:ext cx="5935287" cy="465512"/>
          </a:xfrm>
          <a:prstGeom prst="frame">
            <a:avLst>
              <a:gd name="adj1" fmla="val 3728"/>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solidFill>
                <a:schemeClr val="tx1"/>
              </a:solidFill>
            </a:endParaRPr>
          </a:p>
        </p:txBody>
      </p:sp>
      <p:sp>
        <p:nvSpPr>
          <p:cNvPr id="8" name="Frame 7">
            <a:extLst>
              <a:ext uri="{FF2B5EF4-FFF2-40B4-BE49-F238E27FC236}">
                <a16:creationId xmlns:a16="http://schemas.microsoft.com/office/drawing/2014/main" id="{95C783ED-791B-C8B0-AF13-D34B37E4E3CD}"/>
              </a:ext>
            </a:extLst>
          </p:cNvPr>
          <p:cNvSpPr/>
          <p:nvPr/>
        </p:nvSpPr>
        <p:spPr>
          <a:xfrm>
            <a:off x="3128355" y="2060078"/>
            <a:ext cx="5935287" cy="747465"/>
          </a:xfrm>
          <a:prstGeom prst="frame">
            <a:avLst>
              <a:gd name="adj1" fmla="val 3728"/>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solidFill>
                <a:schemeClr val="tx1"/>
              </a:solidFill>
            </a:endParaRPr>
          </a:p>
        </p:txBody>
      </p:sp>
      <p:sp>
        <p:nvSpPr>
          <p:cNvPr id="10" name="Frame 9">
            <a:extLst>
              <a:ext uri="{FF2B5EF4-FFF2-40B4-BE49-F238E27FC236}">
                <a16:creationId xmlns:a16="http://schemas.microsoft.com/office/drawing/2014/main" id="{340CC98E-2A1A-FE06-2CC2-A4E9C550ADE2}"/>
              </a:ext>
            </a:extLst>
          </p:cNvPr>
          <p:cNvSpPr/>
          <p:nvPr/>
        </p:nvSpPr>
        <p:spPr>
          <a:xfrm>
            <a:off x="3128355" y="5017875"/>
            <a:ext cx="5935287" cy="465512"/>
          </a:xfrm>
          <a:prstGeom prst="frame">
            <a:avLst>
              <a:gd name="adj1" fmla="val 3728"/>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solidFill>
                <a:schemeClr val="tx1"/>
              </a:solidFill>
            </a:endParaRPr>
          </a:p>
        </p:txBody>
      </p:sp>
      <p:sp>
        <p:nvSpPr>
          <p:cNvPr id="11" name="Frame 10">
            <a:extLst>
              <a:ext uri="{FF2B5EF4-FFF2-40B4-BE49-F238E27FC236}">
                <a16:creationId xmlns:a16="http://schemas.microsoft.com/office/drawing/2014/main" id="{5694ADAF-CDC1-E29F-0312-3B08174E6646}"/>
              </a:ext>
            </a:extLst>
          </p:cNvPr>
          <p:cNvSpPr/>
          <p:nvPr/>
        </p:nvSpPr>
        <p:spPr>
          <a:xfrm>
            <a:off x="3128355" y="1649849"/>
            <a:ext cx="5935287" cy="465512"/>
          </a:xfrm>
          <a:prstGeom prst="frame">
            <a:avLst>
              <a:gd name="adj1" fmla="val 3728"/>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solidFill>
                <a:schemeClr val="tx1"/>
              </a:solidFill>
            </a:endParaRPr>
          </a:p>
        </p:txBody>
      </p:sp>
      <p:sp>
        <p:nvSpPr>
          <p:cNvPr id="12" name="Parks et al.">
            <a:extLst>
              <a:ext uri="{FF2B5EF4-FFF2-40B4-BE49-F238E27FC236}">
                <a16:creationId xmlns:a16="http://schemas.microsoft.com/office/drawing/2014/main" id="{C67D768F-F157-1C11-1333-C52C7FFA95FD}"/>
              </a:ext>
            </a:extLst>
          </p:cNvPr>
          <p:cNvSpPr txBox="1"/>
          <p:nvPr/>
        </p:nvSpPr>
        <p:spPr>
          <a:xfrm>
            <a:off x="87980" y="6518439"/>
            <a:ext cx="4508404" cy="338554"/>
          </a:xfrm>
          <a:prstGeom prst="rect">
            <a:avLst/>
          </a:prstGeom>
          <a:noFill/>
        </p:spPr>
        <p:txBody>
          <a:bodyPr wrap="square" rtlCol="0">
            <a:spAutoFit/>
          </a:bodyPr>
          <a:lstStyle/>
          <a:p>
            <a:r>
              <a:rPr lang="en-US" sz="1600" dirty="0">
                <a:solidFill>
                  <a:schemeClr val="tx1">
                    <a:lumMod val="50000"/>
                    <a:lumOff val="50000"/>
                  </a:schemeClr>
                </a:solidFill>
              </a:rPr>
              <a:t>Unpublished study, please do not copy or distribute</a:t>
            </a:r>
          </a:p>
        </p:txBody>
      </p:sp>
      <p:sp>
        <p:nvSpPr>
          <p:cNvPr id="15" name="TextBox 14">
            <a:extLst>
              <a:ext uri="{FF2B5EF4-FFF2-40B4-BE49-F238E27FC236}">
                <a16:creationId xmlns:a16="http://schemas.microsoft.com/office/drawing/2014/main" id="{A2E27663-2C04-EE66-9062-8227E89B0C70}"/>
              </a:ext>
            </a:extLst>
          </p:cNvPr>
          <p:cNvSpPr txBox="1"/>
          <p:nvPr/>
        </p:nvSpPr>
        <p:spPr>
          <a:xfrm>
            <a:off x="9392479" y="6554851"/>
            <a:ext cx="2743200"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a:t>
            </a:r>
            <a:endParaRPr lang="en-US" sz="1600" dirty="0">
              <a:solidFill>
                <a:srgbClr val="000000"/>
              </a:solidFill>
            </a:endParaRPr>
          </a:p>
        </p:txBody>
      </p:sp>
    </p:spTree>
    <p:extLst>
      <p:ext uri="{BB962C8B-B14F-4D97-AF65-F5344CB8AC3E}">
        <p14:creationId xmlns:p14="http://schemas.microsoft.com/office/powerpoint/2010/main" val="8696630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childTnLst>
                                  <p:subTnLst>
                                    <p:set>
                                      <p:cBhvr override="childStyle">
                                        <p:cTn dur="1" fill="hold" display="0" masterRel="nextClick" afterEffect="1"/>
                                        <p:tgtEl>
                                          <p:spTgt spid="4"/>
                                        </p:tgtEl>
                                        <p:attrNameLst>
                                          <p:attrName>style.visibility</p:attrName>
                                        </p:attrNameLst>
                                      </p:cBhvr>
                                      <p:to>
                                        <p:strVal val="hidden"/>
                                      </p:to>
                                    </p:set>
                                  </p:sub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childTnLst>
                                  <p:subTnLst>
                                    <p:set>
                                      <p:cBhvr override="childStyle">
                                        <p:cTn dur="1" fill="hold" display="0" masterRel="nextClick" afterEffect="1"/>
                                        <p:tgtEl>
                                          <p:spTgt spid="8"/>
                                        </p:tgtEl>
                                        <p:attrNameLst>
                                          <p:attrName>style.visibility</p:attrName>
                                        </p:attrNameLst>
                                      </p:cBhvr>
                                      <p:to>
                                        <p:strVal val="hidden"/>
                                      </p:to>
                                    </p:set>
                                  </p:sub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0"/>
                                        </p:tgtEl>
                                        <p:attrNameLst>
                                          <p:attrName>style.visibility</p:attrName>
                                        </p:attrNameLst>
                                      </p:cBhvr>
                                      <p:to>
                                        <p:strVal val="visible"/>
                                      </p:to>
                                    </p:set>
                                  </p:childTnLst>
                                  <p:subTnLst>
                                    <p:set>
                                      <p:cBhvr override="childStyle">
                                        <p:cTn dur="1" fill="hold" display="0" masterRel="nextClick" afterEffect="1"/>
                                        <p:tgtEl>
                                          <p:spTgt spid="10"/>
                                        </p:tgtEl>
                                        <p:attrNameLst>
                                          <p:attrName>style.visibility</p:attrName>
                                        </p:attrNameLst>
                                      </p:cBhvr>
                                      <p:to>
                                        <p:strVal val="hidden"/>
                                      </p:to>
                                    </p:set>
                                  </p:sub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animBg="1"/>
      <p:bldP spid="8" grpId="0" animBg="1"/>
      <p:bldP spid="10" grpId="0" animBg="1"/>
      <p:bldP spid="11"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Figure respiratory disease focus" hidden="1">
            <a:extLst>
              <a:ext uri="{FF2B5EF4-FFF2-40B4-BE49-F238E27FC236}">
                <a16:creationId xmlns:a16="http://schemas.microsoft.com/office/drawing/2014/main" id="{06933F46-46D3-5E46-8885-52CBCA7978BE}"/>
              </a:ext>
            </a:extLst>
          </p:cNvPr>
          <p:cNvPicPr>
            <a:picLocks noChangeAspect="1"/>
          </p:cNvPicPr>
          <p:nvPr/>
        </p:nvPicPr>
        <p:blipFill rotWithShape="1">
          <a:blip r:embed="rId3"/>
          <a:srcRect l="51226" t="3939" r="1842" b="82913"/>
          <a:stretch/>
        </p:blipFill>
        <p:spPr>
          <a:xfrm>
            <a:off x="609597" y="2298052"/>
            <a:ext cx="11412280" cy="2261896"/>
          </a:xfrm>
          <a:prstGeom prst="rect">
            <a:avLst/>
          </a:prstGeom>
        </p:spPr>
      </p:pic>
      <p:pic>
        <p:nvPicPr>
          <p:cNvPr id="9" name="Color key" hidden="1">
            <a:extLst>
              <a:ext uri="{FF2B5EF4-FFF2-40B4-BE49-F238E27FC236}">
                <a16:creationId xmlns:a16="http://schemas.microsoft.com/office/drawing/2014/main" id="{E994BBA7-24EF-1145-9590-FE448793A8FA}"/>
              </a:ext>
            </a:extLst>
          </p:cNvPr>
          <p:cNvPicPr>
            <a:picLocks noChangeAspect="1"/>
          </p:cNvPicPr>
          <p:nvPr/>
        </p:nvPicPr>
        <p:blipFill rotWithShape="1">
          <a:blip r:embed="rId3"/>
          <a:srcRect l="63106" t="85350" r="3519" b="10062"/>
          <a:stretch/>
        </p:blipFill>
        <p:spPr>
          <a:xfrm>
            <a:off x="3501656" y="5450957"/>
            <a:ext cx="8087831" cy="786811"/>
          </a:xfrm>
          <a:prstGeom prst="rect">
            <a:avLst/>
          </a:prstGeom>
        </p:spPr>
      </p:pic>
      <p:pic>
        <p:nvPicPr>
          <p:cNvPr id="23" name="X-axis" hidden="1">
            <a:extLst>
              <a:ext uri="{FF2B5EF4-FFF2-40B4-BE49-F238E27FC236}">
                <a16:creationId xmlns:a16="http://schemas.microsoft.com/office/drawing/2014/main" id="{4343EC0F-1073-1643-9065-9E37491546DA}"/>
              </a:ext>
            </a:extLst>
          </p:cNvPr>
          <p:cNvPicPr>
            <a:picLocks noChangeAspect="1"/>
          </p:cNvPicPr>
          <p:nvPr/>
        </p:nvPicPr>
        <p:blipFill rotWithShape="1">
          <a:blip r:embed="rId3"/>
          <a:srcRect l="51353" t="78583" b="17585"/>
          <a:stretch/>
        </p:blipFill>
        <p:spPr>
          <a:xfrm>
            <a:off x="652127" y="4290591"/>
            <a:ext cx="11791231" cy="657093"/>
          </a:xfrm>
          <a:prstGeom prst="rect">
            <a:avLst/>
          </a:prstGeom>
        </p:spPr>
      </p:pic>
      <p:pic>
        <p:nvPicPr>
          <p:cNvPr id="13" name="Y-axis" hidden="1">
            <a:extLst>
              <a:ext uri="{FF2B5EF4-FFF2-40B4-BE49-F238E27FC236}">
                <a16:creationId xmlns:a16="http://schemas.microsoft.com/office/drawing/2014/main" id="{47ABD1AB-9E80-9D46-A14D-03852C2A3F2D}"/>
              </a:ext>
            </a:extLst>
          </p:cNvPr>
          <p:cNvPicPr>
            <a:picLocks noChangeAspect="1"/>
          </p:cNvPicPr>
          <p:nvPr/>
        </p:nvPicPr>
        <p:blipFill rotWithShape="1">
          <a:blip r:embed="rId4"/>
          <a:srcRect l="4283" t="5890" r="94496" b="83472"/>
          <a:stretch/>
        </p:blipFill>
        <p:spPr>
          <a:xfrm>
            <a:off x="459339" y="2632351"/>
            <a:ext cx="299113" cy="1843955"/>
          </a:xfrm>
          <a:prstGeom prst="rect">
            <a:avLst/>
          </a:prstGeom>
        </p:spPr>
      </p:pic>
      <p:pic>
        <p:nvPicPr>
          <p:cNvPr id="14" name="Y-axis label" hidden="1">
            <a:extLst>
              <a:ext uri="{FF2B5EF4-FFF2-40B4-BE49-F238E27FC236}">
                <a16:creationId xmlns:a16="http://schemas.microsoft.com/office/drawing/2014/main" id="{E107161A-F8D4-6844-972D-ABED8A8A766C}"/>
              </a:ext>
            </a:extLst>
          </p:cNvPr>
          <p:cNvPicPr>
            <a:picLocks noChangeAspect="1"/>
          </p:cNvPicPr>
          <p:nvPr/>
        </p:nvPicPr>
        <p:blipFill rotWithShape="1">
          <a:blip r:embed="rId4"/>
          <a:srcRect t="32733" r="95582" b="36290"/>
          <a:stretch/>
        </p:blipFill>
        <p:spPr>
          <a:xfrm>
            <a:off x="-296611" y="2014028"/>
            <a:ext cx="616536" cy="3058575"/>
          </a:xfrm>
          <a:prstGeom prst="rect">
            <a:avLst/>
          </a:prstGeom>
        </p:spPr>
      </p:pic>
      <p:pic>
        <p:nvPicPr>
          <p:cNvPr id="16" name="X-axis label" hidden="1">
            <a:extLst>
              <a:ext uri="{FF2B5EF4-FFF2-40B4-BE49-F238E27FC236}">
                <a16:creationId xmlns:a16="http://schemas.microsoft.com/office/drawing/2014/main" id="{2C9BC840-59E2-8546-8B7A-48E6D8191664}"/>
              </a:ext>
            </a:extLst>
          </p:cNvPr>
          <p:cNvPicPr>
            <a:picLocks noChangeAspect="1"/>
          </p:cNvPicPr>
          <p:nvPr/>
        </p:nvPicPr>
        <p:blipFill rotWithShape="1">
          <a:blip r:embed="rId4"/>
          <a:srcRect l="23598" t="94201" r="20831" b="2949"/>
          <a:stretch/>
        </p:blipFill>
        <p:spPr>
          <a:xfrm>
            <a:off x="1841056" y="4851049"/>
            <a:ext cx="8166137" cy="296230"/>
          </a:xfrm>
          <a:prstGeom prst="rect">
            <a:avLst/>
          </a:prstGeom>
        </p:spPr>
      </p:pic>
      <p:sp>
        <p:nvSpPr>
          <p:cNvPr id="6" name="Slide Number Placeholder 6">
            <a:extLst>
              <a:ext uri="{FF2B5EF4-FFF2-40B4-BE49-F238E27FC236}">
                <a16:creationId xmlns:a16="http://schemas.microsoft.com/office/drawing/2014/main" id="{3B059D93-4140-844C-97D0-072C02B5AAAF}"/>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12</a:t>
            </a:fld>
            <a:endParaRPr lang="en-US" dirty="0"/>
          </a:p>
        </p:txBody>
      </p:sp>
      <p:sp>
        <p:nvSpPr>
          <p:cNvPr id="7" name="Title">
            <a:extLst>
              <a:ext uri="{FF2B5EF4-FFF2-40B4-BE49-F238E27FC236}">
                <a16:creationId xmlns:a16="http://schemas.microsoft.com/office/drawing/2014/main" id="{E30AC44B-0997-4147-9D79-89E1F8F172F9}"/>
              </a:ext>
            </a:extLst>
          </p:cNvPr>
          <p:cNvSpPr/>
          <p:nvPr/>
        </p:nvSpPr>
        <p:spPr>
          <a:xfrm>
            <a:off x="0" y="162632"/>
            <a:ext cx="5045825"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Results: State-specific model</a:t>
            </a:r>
            <a:endParaRPr lang="en-US" sz="3600" dirty="0">
              <a:solidFill>
                <a:schemeClr val="bg1"/>
              </a:solidFill>
              <a:cs typeface="Arial" panose="020B0604020202020204" pitchFamily="34" charset="0"/>
            </a:endParaRPr>
          </a:p>
        </p:txBody>
      </p:sp>
      <p:cxnSp>
        <p:nvCxnSpPr>
          <p:cNvPr id="24" name="Arrow compare" hidden="1">
            <a:extLst>
              <a:ext uri="{FF2B5EF4-FFF2-40B4-BE49-F238E27FC236}">
                <a16:creationId xmlns:a16="http://schemas.microsoft.com/office/drawing/2014/main" id="{FE50100A-8D63-3442-B163-C3FBE596E907}"/>
              </a:ext>
            </a:extLst>
          </p:cNvPr>
          <p:cNvCxnSpPr>
            <a:cxnSpLocks/>
          </p:cNvCxnSpPr>
          <p:nvPr/>
        </p:nvCxnSpPr>
        <p:spPr>
          <a:xfrm flipH="1">
            <a:off x="6018028" y="3099729"/>
            <a:ext cx="2608521" cy="0"/>
          </a:xfrm>
          <a:prstGeom prst="straightConnector1">
            <a:avLst/>
          </a:prstGeom>
          <a:ln w="539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graphicFrame>
        <p:nvGraphicFramePr>
          <p:cNvPr id="4" name="Table 3">
            <a:extLst>
              <a:ext uri="{FF2B5EF4-FFF2-40B4-BE49-F238E27FC236}">
                <a16:creationId xmlns:a16="http://schemas.microsoft.com/office/drawing/2014/main" id="{51EBA0EB-3BF6-74D1-5017-58A5B4155DBA}"/>
              </a:ext>
            </a:extLst>
          </p:cNvPr>
          <p:cNvGraphicFramePr>
            <a:graphicFrameLocks noGrp="1"/>
          </p:cNvGraphicFramePr>
          <p:nvPr>
            <p:extLst>
              <p:ext uri="{D42A27DB-BD31-4B8C-83A1-F6EECF244321}">
                <p14:modId xmlns:p14="http://schemas.microsoft.com/office/powerpoint/2010/main" val="282231489"/>
              </p:ext>
            </p:extLst>
          </p:nvPr>
        </p:nvGraphicFramePr>
        <p:xfrm>
          <a:off x="2459589" y="1646561"/>
          <a:ext cx="7272822" cy="3749544"/>
        </p:xfrm>
        <a:graphic>
          <a:graphicData uri="http://schemas.openxmlformats.org/drawingml/2006/table">
            <a:tbl>
              <a:tblPr firstRow="1" firstCol="1" bandRow="1">
                <a:tableStyleId>{7DF18680-E054-41AD-8BC1-D1AEF772440D}</a:tableStyleId>
              </a:tblPr>
              <a:tblGrid>
                <a:gridCol w="2133361">
                  <a:extLst>
                    <a:ext uri="{9D8B030D-6E8A-4147-A177-3AD203B41FA5}">
                      <a16:colId xmlns:a16="http://schemas.microsoft.com/office/drawing/2014/main" val="3895681955"/>
                    </a:ext>
                  </a:extLst>
                </a:gridCol>
                <a:gridCol w="2618216">
                  <a:extLst>
                    <a:ext uri="{9D8B030D-6E8A-4147-A177-3AD203B41FA5}">
                      <a16:colId xmlns:a16="http://schemas.microsoft.com/office/drawing/2014/main" val="1245209037"/>
                    </a:ext>
                  </a:extLst>
                </a:gridCol>
                <a:gridCol w="2521245">
                  <a:extLst>
                    <a:ext uri="{9D8B030D-6E8A-4147-A177-3AD203B41FA5}">
                      <a16:colId xmlns:a16="http://schemas.microsoft.com/office/drawing/2014/main" val="4106588046"/>
                    </a:ext>
                  </a:extLst>
                </a:gridCol>
              </a:tblGrid>
              <a:tr h="310307">
                <a:tc>
                  <a:txBody>
                    <a:bodyPr/>
                    <a:lstStyle/>
                    <a:p>
                      <a:pPr algn="l"/>
                      <a:endParaRPr lang="en-US" sz="1200" kern="100">
                        <a:effectLst/>
                        <a:latin typeface="Calibri" panose="020F0502020204030204" pitchFamily="34"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dirty="0">
                          <a:effectLst/>
                        </a:rPr>
                        <a:t>Math: β (95% </a:t>
                      </a:r>
                      <a:r>
                        <a:rPr lang="en-US" sz="1200" kern="100" dirty="0" err="1">
                          <a:effectLst/>
                        </a:rPr>
                        <a:t>CrI</a:t>
                      </a:r>
                      <a:r>
                        <a:rPr lang="en-US" sz="1200" kern="100" dirty="0">
                          <a:effectLst/>
                        </a:rPr>
                        <a:t>)</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dirty="0">
                          <a:effectLst/>
                        </a:rPr>
                        <a:t>RLA: β (95% </a:t>
                      </a:r>
                      <a:r>
                        <a:rPr lang="en-US" sz="1200" kern="100" dirty="0" err="1">
                          <a:effectLst/>
                        </a:rPr>
                        <a:t>CrI</a:t>
                      </a:r>
                      <a:r>
                        <a:rPr lang="en-US" sz="1200" kern="100" dirty="0">
                          <a:effectLst/>
                        </a:rPr>
                        <a:t>)</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3185016555"/>
                  </a:ext>
                </a:extLst>
              </a:tr>
              <a:tr h="323237">
                <a:tc>
                  <a:txBody>
                    <a:bodyPr/>
                    <a:lstStyle/>
                    <a:p>
                      <a:pPr marL="0" marR="0" algn="ctr">
                        <a:spcBef>
                          <a:spcPts val="0"/>
                        </a:spcBef>
                        <a:spcAft>
                          <a:spcPts val="0"/>
                        </a:spcAft>
                      </a:pPr>
                      <a:r>
                        <a:rPr lang="en-US" sz="1200" kern="100">
                          <a:effectLst/>
                        </a:rPr>
                        <a:t>Overall</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a:effectLst/>
                        </a:rPr>
                        <a:t>0.00 (-0.05, 0.05)</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rPr>
                        <a:t>0.00 (-0.04, 0.05)</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1138433058"/>
                  </a:ext>
                </a:extLst>
              </a:tr>
              <a:tr h="323237">
                <a:tc>
                  <a:txBody>
                    <a:bodyPr/>
                    <a:lstStyle/>
                    <a:p>
                      <a:pPr marL="0" marR="0" algn="ctr">
                        <a:spcBef>
                          <a:spcPts val="0"/>
                        </a:spcBef>
                        <a:spcAft>
                          <a:spcPts val="0"/>
                        </a:spcAft>
                      </a:pPr>
                      <a:r>
                        <a:rPr lang="en-US" sz="1200" kern="100">
                          <a:effectLst/>
                        </a:rPr>
                        <a:t>Alabama (1)</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a:effectLst/>
                        </a:rPr>
                        <a:t>0.13 (-0.04, 0.32)</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rPr>
                        <a:t>0.04 (-0.08, 0.17)</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840828697"/>
                  </a:ext>
                </a:extLst>
              </a:tr>
              <a:tr h="310307">
                <a:tc>
                  <a:txBody>
                    <a:bodyPr/>
                    <a:lstStyle/>
                    <a:p>
                      <a:pPr marL="0" marR="0" algn="ctr">
                        <a:spcBef>
                          <a:spcPts val="0"/>
                        </a:spcBef>
                        <a:spcAft>
                          <a:spcPts val="0"/>
                        </a:spcAft>
                      </a:pPr>
                      <a:r>
                        <a:rPr lang="en-US" sz="1200" kern="100">
                          <a:effectLst/>
                        </a:rPr>
                        <a:t>Florida (12)</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dirty="0">
                          <a:effectLst/>
                        </a:rPr>
                        <a:t>0.19 (0.11, 0.27)</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rPr>
                        <a:t>0.07 (0.00, 0.13)</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3525539057"/>
                  </a:ext>
                </a:extLst>
              </a:tr>
              <a:tr h="310307">
                <a:tc>
                  <a:txBody>
                    <a:bodyPr/>
                    <a:lstStyle/>
                    <a:p>
                      <a:pPr marL="0" marR="0" algn="ctr">
                        <a:spcBef>
                          <a:spcPts val="0"/>
                        </a:spcBef>
                        <a:spcAft>
                          <a:spcPts val="0"/>
                        </a:spcAft>
                      </a:pPr>
                      <a:r>
                        <a:rPr lang="en-US" sz="1200" kern="100" dirty="0">
                          <a:effectLst/>
                        </a:rPr>
                        <a:t>Georgia (13)</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a:effectLst/>
                        </a:rPr>
                        <a:t>-0.07 (-0.17, 0.03)</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rPr>
                        <a:t>0.00 (-0.08, 0.08)</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1228432007"/>
                  </a:ext>
                </a:extLst>
              </a:tr>
              <a:tr h="310307">
                <a:tc>
                  <a:txBody>
                    <a:bodyPr/>
                    <a:lstStyle/>
                    <a:p>
                      <a:pPr marL="0" marR="0" algn="ctr">
                        <a:spcBef>
                          <a:spcPts val="0"/>
                        </a:spcBef>
                        <a:spcAft>
                          <a:spcPts val="0"/>
                        </a:spcAft>
                      </a:pPr>
                      <a:r>
                        <a:rPr lang="en-US" sz="1200" kern="100">
                          <a:effectLst/>
                        </a:rPr>
                        <a:t>Louisiana (22)</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a:effectLst/>
                        </a:rPr>
                        <a:t>-0.02 (-0.26, 0.21)</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rPr>
                        <a:t>0.00 (-0.16, 0.16)</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2993418264"/>
                  </a:ext>
                </a:extLst>
              </a:tr>
              <a:tr h="310307">
                <a:tc>
                  <a:txBody>
                    <a:bodyPr/>
                    <a:lstStyle/>
                    <a:p>
                      <a:pPr marL="0" marR="0" algn="ctr">
                        <a:spcBef>
                          <a:spcPts val="0"/>
                        </a:spcBef>
                        <a:spcAft>
                          <a:spcPts val="0"/>
                        </a:spcAft>
                      </a:pPr>
                      <a:r>
                        <a:rPr lang="en-US" sz="1200" kern="100" dirty="0">
                          <a:effectLst/>
                        </a:rPr>
                        <a:t>New Jersey (34)</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dirty="0">
                          <a:effectLst/>
                        </a:rPr>
                        <a:t>-0.12 (-0.34, 0.06)</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rPr>
                        <a:t>-0.03 (-0.17, 0.10)</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1012456763"/>
                  </a:ext>
                </a:extLst>
              </a:tr>
              <a:tr h="620614">
                <a:tc>
                  <a:txBody>
                    <a:bodyPr/>
                    <a:lstStyle/>
                    <a:p>
                      <a:pPr marL="0" marR="0" algn="ctr">
                        <a:spcBef>
                          <a:spcPts val="0"/>
                        </a:spcBef>
                        <a:spcAft>
                          <a:spcPts val="0"/>
                        </a:spcAft>
                      </a:pPr>
                      <a:r>
                        <a:rPr lang="en-US" sz="1200" kern="100" dirty="0">
                          <a:effectLst/>
                        </a:rPr>
                        <a:t>North Carolina (37)</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a:effectLst/>
                        </a:rPr>
                        <a:t>-0.15 (-0.26, -0.04)</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rPr>
                        <a:t>0.04 (-0.05, 0.13)</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3299815330"/>
                  </a:ext>
                </a:extLst>
              </a:tr>
              <a:tr h="620614">
                <a:tc>
                  <a:txBody>
                    <a:bodyPr/>
                    <a:lstStyle/>
                    <a:p>
                      <a:pPr marL="0" marR="0" algn="ctr">
                        <a:spcBef>
                          <a:spcPts val="0"/>
                        </a:spcBef>
                        <a:spcAft>
                          <a:spcPts val="0"/>
                        </a:spcAft>
                      </a:pPr>
                      <a:r>
                        <a:rPr lang="en-US" sz="1200" kern="100">
                          <a:effectLst/>
                        </a:rPr>
                        <a:t>South Carolina (45)</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dirty="0">
                          <a:effectLst/>
                        </a:rPr>
                        <a:t>-0.19 (-0.42, 0.06)</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a:effectLst/>
                        </a:rPr>
                        <a:t>0.02 (-0.12, 0.15)</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4088607756"/>
                  </a:ext>
                </a:extLst>
              </a:tr>
              <a:tr h="310307">
                <a:tc>
                  <a:txBody>
                    <a:bodyPr/>
                    <a:lstStyle/>
                    <a:p>
                      <a:pPr marL="0" marR="0" algn="ctr">
                        <a:spcBef>
                          <a:spcPts val="0"/>
                        </a:spcBef>
                        <a:spcAft>
                          <a:spcPts val="0"/>
                        </a:spcAft>
                      </a:pPr>
                      <a:r>
                        <a:rPr lang="en-US" sz="1200" kern="100">
                          <a:effectLst/>
                        </a:rPr>
                        <a:t>Texas (48)</a:t>
                      </a:r>
                      <a:endParaRPr lang="en-US" sz="1200" kern="10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ctr"/>
                </a:tc>
                <a:tc>
                  <a:txBody>
                    <a:bodyPr/>
                    <a:lstStyle/>
                    <a:p>
                      <a:pPr marL="0" marR="0" algn="ctr">
                        <a:spcBef>
                          <a:spcPts val="0"/>
                        </a:spcBef>
                        <a:spcAft>
                          <a:spcPts val="0"/>
                        </a:spcAft>
                      </a:pPr>
                      <a:r>
                        <a:rPr lang="en-US" sz="1200" kern="100" dirty="0">
                          <a:effectLst/>
                        </a:rPr>
                        <a:t>-0.10 (-0.21, 0.01)</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tc>
                  <a:txBody>
                    <a:bodyPr/>
                    <a:lstStyle/>
                    <a:p>
                      <a:pPr marL="0" marR="0" algn="ctr">
                        <a:spcBef>
                          <a:spcPts val="0"/>
                        </a:spcBef>
                        <a:spcAft>
                          <a:spcPts val="0"/>
                        </a:spcAft>
                      </a:pPr>
                      <a:r>
                        <a:rPr lang="en-US" sz="1200" kern="100" dirty="0">
                          <a:effectLst/>
                        </a:rPr>
                        <a:t>-0.13 (-0.21, -0.05)</a:t>
                      </a:r>
                      <a:endParaRPr lang="en-US" sz="1200" kern="100" dirty="0">
                        <a:effectLst/>
                        <a:latin typeface="Calibri" panose="020F0502020204030204" pitchFamily="34" charset="0"/>
                        <a:ea typeface="Times New Roman" panose="02020603050405020304" pitchFamily="18" charset="0"/>
                        <a:cs typeface="Calibri" panose="020F0502020204030204" pitchFamily="34" charset="0"/>
                      </a:endParaRPr>
                    </a:p>
                  </a:txBody>
                  <a:tcPr marL="79466" marR="79466" marT="0" marB="0" anchor="b"/>
                </a:tc>
                <a:extLst>
                  <a:ext uri="{0D108BD9-81ED-4DB2-BD59-A6C34878D82A}">
                    <a16:rowId xmlns:a16="http://schemas.microsoft.com/office/drawing/2014/main" val="1598998961"/>
                  </a:ext>
                </a:extLst>
              </a:tr>
            </a:tbl>
          </a:graphicData>
        </a:graphic>
      </p:graphicFrame>
      <p:sp>
        <p:nvSpPr>
          <p:cNvPr id="5" name="Rectangle 1">
            <a:extLst>
              <a:ext uri="{FF2B5EF4-FFF2-40B4-BE49-F238E27FC236}">
                <a16:creationId xmlns:a16="http://schemas.microsoft.com/office/drawing/2014/main" id="{67B37795-8E7C-CC09-2CEB-C007B28683E5}"/>
              </a:ext>
            </a:extLst>
          </p:cNvPr>
          <p:cNvSpPr>
            <a:spLocks noChangeArrowheads="1"/>
          </p:cNvSpPr>
          <p:nvPr/>
        </p:nvSpPr>
        <p:spPr bwMode="auto">
          <a:xfrm>
            <a:off x="830135" y="1092563"/>
            <a:ext cx="10531729"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b="0" i="0" u="none" strike="noStrike" cap="none" normalizeH="0" baseline="0" dirty="0">
                <a:ln>
                  <a:noFill/>
                </a:ln>
                <a:solidFill>
                  <a:schemeClr val="tx1"/>
                </a:solidFill>
                <a:effectLst/>
                <a:latin typeface="Calibri" panose="020F0502020204030204" pitchFamily="34" charset="0"/>
                <a:ea typeface="Times New Roman" panose="02020603050405020304" pitchFamily="18" charset="0"/>
                <a:cs typeface="Calibri" panose="020F0502020204030204" pitchFamily="34" charset="0"/>
              </a:rPr>
              <a:t>Regression of county-level standardized test scores on hurricane exposure and covariates, state-specific results</a:t>
            </a:r>
            <a:endParaRPr kumimoji="0" lang="en-US" altLang="zh-CN"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p:txBody>
      </p:sp>
      <p:sp>
        <p:nvSpPr>
          <p:cNvPr id="3" name="Frame 2">
            <a:extLst>
              <a:ext uri="{FF2B5EF4-FFF2-40B4-BE49-F238E27FC236}">
                <a16:creationId xmlns:a16="http://schemas.microsoft.com/office/drawing/2014/main" id="{FCA6EE97-2059-2B6E-3CDB-66EEE3C71A3C}"/>
              </a:ext>
            </a:extLst>
          </p:cNvPr>
          <p:cNvSpPr/>
          <p:nvPr/>
        </p:nvSpPr>
        <p:spPr>
          <a:xfrm>
            <a:off x="2206486" y="5048323"/>
            <a:ext cx="7712765" cy="365125"/>
          </a:xfrm>
          <a:prstGeom prst="frame">
            <a:avLst>
              <a:gd name="adj1" fmla="val 3728"/>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solidFill>
                <a:schemeClr val="tx1"/>
              </a:solidFill>
            </a:endParaRPr>
          </a:p>
        </p:txBody>
      </p:sp>
      <p:sp>
        <p:nvSpPr>
          <p:cNvPr id="10" name="Frame 9">
            <a:extLst>
              <a:ext uri="{FF2B5EF4-FFF2-40B4-BE49-F238E27FC236}">
                <a16:creationId xmlns:a16="http://schemas.microsoft.com/office/drawing/2014/main" id="{993E44C0-1A8D-2DFD-AA54-3DF59763A8BA}"/>
              </a:ext>
            </a:extLst>
          </p:cNvPr>
          <p:cNvSpPr/>
          <p:nvPr/>
        </p:nvSpPr>
        <p:spPr>
          <a:xfrm>
            <a:off x="2459590" y="3837883"/>
            <a:ext cx="4756219" cy="674482"/>
          </a:xfrm>
          <a:prstGeom prst="frame">
            <a:avLst>
              <a:gd name="adj1" fmla="val 3728"/>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solidFill>
                <a:schemeClr val="tx1"/>
              </a:solidFill>
            </a:endParaRPr>
          </a:p>
        </p:txBody>
      </p:sp>
      <p:sp>
        <p:nvSpPr>
          <p:cNvPr id="11" name="Frame 10">
            <a:extLst>
              <a:ext uri="{FF2B5EF4-FFF2-40B4-BE49-F238E27FC236}">
                <a16:creationId xmlns:a16="http://schemas.microsoft.com/office/drawing/2014/main" id="{EC792CA3-59BF-8A08-61D6-3F5DB42799E4}"/>
              </a:ext>
            </a:extLst>
          </p:cNvPr>
          <p:cNvSpPr/>
          <p:nvPr/>
        </p:nvSpPr>
        <p:spPr>
          <a:xfrm>
            <a:off x="2206485" y="2603298"/>
            <a:ext cx="7712765" cy="365125"/>
          </a:xfrm>
          <a:prstGeom prst="frame">
            <a:avLst>
              <a:gd name="adj1" fmla="val 3728"/>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solidFill>
                <a:schemeClr val="tx1"/>
              </a:solidFill>
            </a:endParaRPr>
          </a:p>
        </p:txBody>
      </p:sp>
      <p:sp>
        <p:nvSpPr>
          <p:cNvPr id="8" name="Parks et al.">
            <a:extLst>
              <a:ext uri="{FF2B5EF4-FFF2-40B4-BE49-F238E27FC236}">
                <a16:creationId xmlns:a16="http://schemas.microsoft.com/office/drawing/2014/main" id="{C4713084-77D3-11FF-3035-FDA906E5E788}"/>
              </a:ext>
            </a:extLst>
          </p:cNvPr>
          <p:cNvSpPr txBox="1"/>
          <p:nvPr/>
        </p:nvSpPr>
        <p:spPr>
          <a:xfrm>
            <a:off x="87980" y="6518439"/>
            <a:ext cx="4508404" cy="338554"/>
          </a:xfrm>
          <a:prstGeom prst="rect">
            <a:avLst/>
          </a:prstGeom>
          <a:noFill/>
        </p:spPr>
        <p:txBody>
          <a:bodyPr wrap="square" rtlCol="0">
            <a:spAutoFit/>
          </a:bodyPr>
          <a:lstStyle/>
          <a:p>
            <a:r>
              <a:rPr lang="en-US" sz="1600" dirty="0">
                <a:solidFill>
                  <a:schemeClr val="tx1">
                    <a:lumMod val="50000"/>
                    <a:lumOff val="50000"/>
                  </a:schemeClr>
                </a:solidFill>
              </a:rPr>
              <a:t>Unpublished study, please do not copy or distribute</a:t>
            </a:r>
          </a:p>
        </p:txBody>
      </p:sp>
      <p:sp>
        <p:nvSpPr>
          <p:cNvPr id="12" name="TextBox 11">
            <a:extLst>
              <a:ext uri="{FF2B5EF4-FFF2-40B4-BE49-F238E27FC236}">
                <a16:creationId xmlns:a16="http://schemas.microsoft.com/office/drawing/2014/main" id="{C729EB69-6656-3D05-8485-D429D1CDE090}"/>
              </a:ext>
            </a:extLst>
          </p:cNvPr>
          <p:cNvSpPr txBox="1"/>
          <p:nvPr/>
        </p:nvSpPr>
        <p:spPr>
          <a:xfrm>
            <a:off x="9392479" y="6554851"/>
            <a:ext cx="2743200"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a:t>
            </a:r>
            <a:endParaRPr lang="en-US" sz="1600" dirty="0">
              <a:solidFill>
                <a:srgbClr val="000000"/>
              </a:solidFill>
            </a:endParaRPr>
          </a:p>
        </p:txBody>
      </p:sp>
    </p:spTree>
    <p:extLst>
      <p:ext uri="{BB962C8B-B14F-4D97-AF65-F5344CB8AC3E}">
        <p14:creationId xmlns:p14="http://schemas.microsoft.com/office/powerpoint/2010/main" val="8700974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childTnLst>
                                  <p:subTnLst>
                                    <p:set>
                                      <p:cBhvr override="childStyle">
                                        <p:cTn dur="1" fill="hold" display="0" masterRel="nextClick" afterEffect="1"/>
                                        <p:tgtEl>
                                          <p:spTgt spid="3"/>
                                        </p:tgtEl>
                                        <p:attrNameLst>
                                          <p:attrName>style.visibility</p:attrName>
                                        </p:attrNameLst>
                                      </p:cBhvr>
                                      <p:to>
                                        <p:strVal val="hidden"/>
                                      </p:to>
                                    </p:set>
                                  </p:sub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childTnLst>
                                  <p:subTnLst>
                                    <p:set>
                                      <p:cBhvr override="childStyle">
                                        <p:cTn dur="1" fill="hold" display="0" masterRel="nextClick" afterEffect="1"/>
                                        <p:tgtEl>
                                          <p:spTgt spid="10"/>
                                        </p:tgtEl>
                                        <p:attrNameLst>
                                          <p:attrName>style.visibility</p:attrName>
                                        </p:attrNameLst>
                                      </p:cBhvr>
                                      <p:to>
                                        <p:strVal val="hidden"/>
                                      </p:to>
                                    </p:set>
                                  </p:sub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childTnLst>
                                  <p:subTnLst>
                                    <p:set>
                                      <p:cBhvr override="childStyle">
                                        <p:cTn dur="1" fill="hold" display="0" masterRel="nextClick" afterEffect="1"/>
                                        <p:tgtEl>
                                          <p:spTgt spid="11"/>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3" grpId="0" animBg="1"/>
      <p:bldP spid="10" grpId="0" animBg="1"/>
      <p:bldP spid="11"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Figure respiratory disease focus" hidden="1">
            <a:extLst>
              <a:ext uri="{FF2B5EF4-FFF2-40B4-BE49-F238E27FC236}">
                <a16:creationId xmlns:a16="http://schemas.microsoft.com/office/drawing/2014/main" id="{06933F46-46D3-5E46-8885-52CBCA7978BE}"/>
              </a:ext>
            </a:extLst>
          </p:cNvPr>
          <p:cNvPicPr>
            <a:picLocks noChangeAspect="1"/>
          </p:cNvPicPr>
          <p:nvPr/>
        </p:nvPicPr>
        <p:blipFill rotWithShape="1">
          <a:blip r:embed="rId3"/>
          <a:srcRect l="51226" t="3939" r="1842" b="82913"/>
          <a:stretch/>
        </p:blipFill>
        <p:spPr>
          <a:xfrm>
            <a:off x="609597" y="2298052"/>
            <a:ext cx="11412280" cy="2261896"/>
          </a:xfrm>
          <a:prstGeom prst="rect">
            <a:avLst/>
          </a:prstGeom>
        </p:spPr>
      </p:pic>
      <p:pic>
        <p:nvPicPr>
          <p:cNvPr id="9" name="Color key" hidden="1">
            <a:extLst>
              <a:ext uri="{FF2B5EF4-FFF2-40B4-BE49-F238E27FC236}">
                <a16:creationId xmlns:a16="http://schemas.microsoft.com/office/drawing/2014/main" id="{E994BBA7-24EF-1145-9590-FE448793A8FA}"/>
              </a:ext>
            </a:extLst>
          </p:cNvPr>
          <p:cNvPicPr>
            <a:picLocks noChangeAspect="1"/>
          </p:cNvPicPr>
          <p:nvPr/>
        </p:nvPicPr>
        <p:blipFill rotWithShape="1">
          <a:blip r:embed="rId3"/>
          <a:srcRect l="63106" t="85350" r="3519" b="10062"/>
          <a:stretch/>
        </p:blipFill>
        <p:spPr>
          <a:xfrm>
            <a:off x="3501656" y="5450957"/>
            <a:ext cx="8087831" cy="786811"/>
          </a:xfrm>
          <a:prstGeom prst="rect">
            <a:avLst/>
          </a:prstGeom>
        </p:spPr>
      </p:pic>
      <p:pic>
        <p:nvPicPr>
          <p:cNvPr id="23" name="X-axis" hidden="1">
            <a:extLst>
              <a:ext uri="{FF2B5EF4-FFF2-40B4-BE49-F238E27FC236}">
                <a16:creationId xmlns:a16="http://schemas.microsoft.com/office/drawing/2014/main" id="{4343EC0F-1073-1643-9065-9E37491546DA}"/>
              </a:ext>
            </a:extLst>
          </p:cNvPr>
          <p:cNvPicPr>
            <a:picLocks noChangeAspect="1"/>
          </p:cNvPicPr>
          <p:nvPr/>
        </p:nvPicPr>
        <p:blipFill rotWithShape="1">
          <a:blip r:embed="rId3"/>
          <a:srcRect l="51353" t="78583" b="17585"/>
          <a:stretch/>
        </p:blipFill>
        <p:spPr>
          <a:xfrm>
            <a:off x="652127" y="4290591"/>
            <a:ext cx="11791231" cy="657093"/>
          </a:xfrm>
          <a:prstGeom prst="rect">
            <a:avLst/>
          </a:prstGeom>
        </p:spPr>
      </p:pic>
      <p:pic>
        <p:nvPicPr>
          <p:cNvPr id="13" name="Y-axis" hidden="1">
            <a:extLst>
              <a:ext uri="{FF2B5EF4-FFF2-40B4-BE49-F238E27FC236}">
                <a16:creationId xmlns:a16="http://schemas.microsoft.com/office/drawing/2014/main" id="{47ABD1AB-9E80-9D46-A14D-03852C2A3F2D}"/>
              </a:ext>
            </a:extLst>
          </p:cNvPr>
          <p:cNvPicPr>
            <a:picLocks noChangeAspect="1"/>
          </p:cNvPicPr>
          <p:nvPr/>
        </p:nvPicPr>
        <p:blipFill rotWithShape="1">
          <a:blip r:embed="rId4"/>
          <a:srcRect l="4283" t="5890" r="94496" b="83472"/>
          <a:stretch/>
        </p:blipFill>
        <p:spPr>
          <a:xfrm>
            <a:off x="459339" y="2632351"/>
            <a:ext cx="299113" cy="1843955"/>
          </a:xfrm>
          <a:prstGeom prst="rect">
            <a:avLst/>
          </a:prstGeom>
        </p:spPr>
      </p:pic>
      <p:pic>
        <p:nvPicPr>
          <p:cNvPr id="14" name="Y-axis label" hidden="1">
            <a:extLst>
              <a:ext uri="{FF2B5EF4-FFF2-40B4-BE49-F238E27FC236}">
                <a16:creationId xmlns:a16="http://schemas.microsoft.com/office/drawing/2014/main" id="{E107161A-F8D4-6844-972D-ABED8A8A766C}"/>
              </a:ext>
            </a:extLst>
          </p:cNvPr>
          <p:cNvPicPr>
            <a:picLocks noChangeAspect="1"/>
          </p:cNvPicPr>
          <p:nvPr/>
        </p:nvPicPr>
        <p:blipFill rotWithShape="1">
          <a:blip r:embed="rId4"/>
          <a:srcRect t="32733" r="95582" b="36290"/>
          <a:stretch/>
        </p:blipFill>
        <p:spPr>
          <a:xfrm>
            <a:off x="-296611" y="2014028"/>
            <a:ext cx="616536" cy="3058575"/>
          </a:xfrm>
          <a:prstGeom prst="rect">
            <a:avLst/>
          </a:prstGeom>
        </p:spPr>
      </p:pic>
      <p:pic>
        <p:nvPicPr>
          <p:cNvPr id="16" name="X-axis label" hidden="1">
            <a:extLst>
              <a:ext uri="{FF2B5EF4-FFF2-40B4-BE49-F238E27FC236}">
                <a16:creationId xmlns:a16="http://schemas.microsoft.com/office/drawing/2014/main" id="{2C9BC840-59E2-8546-8B7A-48E6D8191664}"/>
              </a:ext>
            </a:extLst>
          </p:cNvPr>
          <p:cNvPicPr>
            <a:picLocks noChangeAspect="1"/>
          </p:cNvPicPr>
          <p:nvPr/>
        </p:nvPicPr>
        <p:blipFill rotWithShape="1">
          <a:blip r:embed="rId4"/>
          <a:srcRect l="23598" t="94201" r="20831" b="2949"/>
          <a:stretch/>
        </p:blipFill>
        <p:spPr>
          <a:xfrm>
            <a:off x="1841056" y="4851049"/>
            <a:ext cx="8166137" cy="296230"/>
          </a:xfrm>
          <a:prstGeom prst="rect">
            <a:avLst/>
          </a:prstGeom>
        </p:spPr>
      </p:pic>
      <p:sp>
        <p:nvSpPr>
          <p:cNvPr id="6" name="Slide Number Placeholder 6">
            <a:extLst>
              <a:ext uri="{FF2B5EF4-FFF2-40B4-BE49-F238E27FC236}">
                <a16:creationId xmlns:a16="http://schemas.microsoft.com/office/drawing/2014/main" id="{3B059D93-4140-844C-97D0-072C02B5AAAF}"/>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13</a:t>
            </a:fld>
            <a:endParaRPr lang="en-US" dirty="0"/>
          </a:p>
        </p:txBody>
      </p:sp>
      <p:sp>
        <p:nvSpPr>
          <p:cNvPr id="7" name="Title">
            <a:extLst>
              <a:ext uri="{FF2B5EF4-FFF2-40B4-BE49-F238E27FC236}">
                <a16:creationId xmlns:a16="http://schemas.microsoft.com/office/drawing/2014/main" id="{E30AC44B-0997-4147-9D79-89E1F8F172F9}"/>
              </a:ext>
            </a:extLst>
          </p:cNvPr>
          <p:cNvSpPr/>
          <p:nvPr/>
        </p:nvSpPr>
        <p:spPr>
          <a:xfrm>
            <a:off x="-1" y="162632"/>
            <a:ext cx="8819805"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Results: Effect modification by cohort race/ethnicity</a:t>
            </a:r>
            <a:endParaRPr lang="en-US" sz="3600" dirty="0">
              <a:solidFill>
                <a:schemeClr val="bg1"/>
              </a:solidFill>
              <a:cs typeface="Arial" panose="020B0604020202020204" pitchFamily="34" charset="0"/>
            </a:endParaRPr>
          </a:p>
        </p:txBody>
      </p:sp>
      <p:cxnSp>
        <p:nvCxnSpPr>
          <p:cNvPr id="24" name="Arrow compare" hidden="1">
            <a:extLst>
              <a:ext uri="{FF2B5EF4-FFF2-40B4-BE49-F238E27FC236}">
                <a16:creationId xmlns:a16="http://schemas.microsoft.com/office/drawing/2014/main" id="{FE50100A-8D63-3442-B163-C3FBE596E907}"/>
              </a:ext>
            </a:extLst>
          </p:cNvPr>
          <p:cNvCxnSpPr>
            <a:cxnSpLocks/>
          </p:cNvCxnSpPr>
          <p:nvPr/>
        </p:nvCxnSpPr>
        <p:spPr>
          <a:xfrm flipH="1">
            <a:off x="6018028" y="3099729"/>
            <a:ext cx="2608521" cy="0"/>
          </a:xfrm>
          <a:prstGeom prst="straightConnector1">
            <a:avLst/>
          </a:prstGeom>
          <a:ln w="539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graphicFrame>
        <p:nvGraphicFramePr>
          <p:cNvPr id="4" name="Table 3">
            <a:extLst>
              <a:ext uri="{FF2B5EF4-FFF2-40B4-BE49-F238E27FC236}">
                <a16:creationId xmlns:a16="http://schemas.microsoft.com/office/drawing/2014/main" id="{16C24211-C472-CB08-2C8B-E728598DB86B}"/>
              </a:ext>
            </a:extLst>
          </p:cNvPr>
          <p:cNvGraphicFramePr>
            <a:graphicFrameLocks noGrp="1"/>
          </p:cNvGraphicFramePr>
          <p:nvPr>
            <p:extLst>
              <p:ext uri="{D42A27DB-BD31-4B8C-83A1-F6EECF244321}">
                <p14:modId xmlns:p14="http://schemas.microsoft.com/office/powerpoint/2010/main" val="705436140"/>
              </p:ext>
            </p:extLst>
          </p:nvPr>
        </p:nvGraphicFramePr>
        <p:xfrm>
          <a:off x="2152384" y="2811134"/>
          <a:ext cx="7887230" cy="1239498"/>
        </p:xfrm>
        <a:graphic>
          <a:graphicData uri="http://schemas.openxmlformats.org/drawingml/2006/table">
            <a:tbl>
              <a:tblPr firstRow="1" firstCol="1" bandRow="1">
                <a:tableStyleId>{7DF18680-E054-41AD-8BC1-D1AEF772440D}</a:tableStyleId>
              </a:tblPr>
              <a:tblGrid>
                <a:gridCol w="1387760">
                  <a:extLst>
                    <a:ext uri="{9D8B030D-6E8A-4147-A177-3AD203B41FA5}">
                      <a16:colId xmlns:a16="http://schemas.microsoft.com/office/drawing/2014/main" val="1634962474"/>
                    </a:ext>
                  </a:extLst>
                </a:gridCol>
                <a:gridCol w="2706402">
                  <a:extLst>
                    <a:ext uri="{9D8B030D-6E8A-4147-A177-3AD203B41FA5}">
                      <a16:colId xmlns:a16="http://schemas.microsoft.com/office/drawing/2014/main" val="4219017040"/>
                    </a:ext>
                  </a:extLst>
                </a:gridCol>
                <a:gridCol w="3793068">
                  <a:extLst>
                    <a:ext uri="{9D8B030D-6E8A-4147-A177-3AD203B41FA5}">
                      <a16:colId xmlns:a16="http://schemas.microsoft.com/office/drawing/2014/main" val="4057171093"/>
                    </a:ext>
                  </a:extLst>
                </a:gridCol>
              </a:tblGrid>
              <a:tr h="295119">
                <a:tc>
                  <a:txBody>
                    <a:bodyPr/>
                    <a:lstStyle/>
                    <a:p>
                      <a:pPr algn="l"/>
                      <a:endParaRPr lang="en-US" sz="1900" kern="100" dirty="0">
                        <a:effectLst/>
                        <a:latin typeface="Calibri" panose="020F0502020204030204" pitchFamily="34"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dirty="0">
                          <a:effectLst/>
                        </a:rPr>
                        <a:t>Math: β (95% </a:t>
                      </a:r>
                      <a:r>
                        <a:rPr lang="en-US" sz="1700" kern="100" dirty="0" err="1">
                          <a:effectLst/>
                        </a:rPr>
                        <a:t>CrI</a:t>
                      </a:r>
                      <a:r>
                        <a:rPr lang="en-US" sz="1700" kern="100" dirty="0">
                          <a:effectLst/>
                        </a:rPr>
                        <a:t>)</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a:effectLst/>
                        </a:rPr>
                        <a:t>RLA: β (95% CrI)</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extLst>
                  <a:ext uri="{0D108BD9-81ED-4DB2-BD59-A6C34878D82A}">
                    <a16:rowId xmlns:a16="http://schemas.microsoft.com/office/drawing/2014/main" val="3666802565"/>
                  </a:ext>
                </a:extLst>
              </a:tr>
              <a:tr h="314793">
                <a:tc>
                  <a:txBody>
                    <a:bodyPr/>
                    <a:lstStyle/>
                    <a:p>
                      <a:pPr marL="0" marR="0" algn="ctr">
                        <a:spcBef>
                          <a:spcPts val="0"/>
                        </a:spcBef>
                        <a:spcAft>
                          <a:spcPts val="0"/>
                        </a:spcAft>
                      </a:pPr>
                      <a:r>
                        <a:rPr lang="en-US" sz="1700" kern="100">
                          <a:effectLst/>
                        </a:rPr>
                        <a:t>Tertile 1</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dirty="0">
                          <a:effectLst/>
                        </a:rPr>
                        <a:t>0.00 (reference)</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a:effectLst/>
                        </a:rPr>
                        <a:t>0.00 (reference)</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extLst>
                  <a:ext uri="{0D108BD9-81ED-4DB2-BD59-A6C34878D82A}">
                    <a16:rowId xmlns:a16="http://schemas.microsoft.com/office/drawing/2014/main" val="165599585"/>
                  </a:ext>
                </a:extLst>
              </a:tr>
              <a:tr h="314793">
                <a:tc>
                  <a:txBody>
                    <a:bodyPr/>
                    <a:lstStyle/>
                    <a:p>
                      <a:pPr marL="0" marR="0" algn="ctr">
                        <a:spcBef>
                          <a:spcPts val="0"/>
                        </a:spcBef>
                        <a:spcAft>
                          <a:spcPts val="0"/>
                        </a:spcAft>
                      </a:pPr>
                      <a:r>
                        <a:rPr lang="en-US" sz="1700" kern="100">
                          <a:effectLst/>
                        </a:rPr>
                        <a:t>Tertile 2</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a:effectLst/>
                        </a:rPr>
                        <a:t>-0.06 (-0.46, 0.35)</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a:effectLst/>
                        </a:rPr>
                        <a:t>-0.10 (-0.45, 0.26)</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extLst>
                  <a:ext uri="{0D108BD9-81ED-4DB2-BD59-A6C34878D82A}">
                    <a16:rowId xmlns:a16="http://schemas.microsoft.com/office/drawing/2014/main" val="1239917088"/>
                  </a:ext>
                </a:extLst>
              </a:tr>
              <a:tr h="314793">
                <a:tc>
                  <a:txBody>
                    <a:bodyPr/>
                    <a:lstStyle/>
                    <a:p>
                      <a:pPr marL="0" marR="0" algn="ctr">
                        <a:spcBef>
                          <a:spcPts val="0"/>
                        </a:spcBef>
                        <a:spcAft>
                          <a:spcPts val="0"/>
                        </a:spcAft>
                      </a:pPr>
                      <a:r>
                        <a:rPr lang="en-US" sz="1700" kern="100">
                          <a:effectLst/>
                        </a:rPr>
                        <a:t>Tertile 3</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a:effectLst/>
                        </a:rPr>
                        <a:t>-0.01 (-0.41, 0.39)</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tc>
                  <a:txBody>
                    <a:bodyPr/>
                    <a:lstStyle/>
                    <a:p>
                      <a:pPr marL="0" marR="0" algn="ctr">
                        <a:spcBef>
                          <a:spcPts val="0"/>
                        </a:spcBef>
                        <a:spcAft>
                          <a:spcPts val="0"/>
                        </a:spcAft>
                      </a:pPr>
                      <a:r>
                        <a:rPr lang="en-US" sz="1700" kern="100" dirty="0">
                          <a:effectLst/>
                        </a:rPr>
                        <a:t>-0.04 (-0.39, 0.31)</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6243" marR="106243" marT="0" marB="0" anchor="b"/>
                </a:tc>
                <a:extLst>
                  <a:ext uri="{0D108BD9-81ED-4DB2-BD59-A6C34878D82A}">
                    <a16:rowId xmlns:a16="http://schemas.microsoft.com/office/drawing/2014/main" val="2083919049"/>
                  </a:ext>
                </a:extLst>
              </a:tr>
            </a:tbl>
          </a:graphicData>
        </a:graphic>
      </p:graphicFrame>
      <p:sp>
        <p:nvSpPr>
          <p:cNvPr id="5" name="TextBox 4">
            <a:extLst>
              <a:ext uri="{FF2B5EF4-FFF2-40B4-BE49-F238E27FC236}">
                <a16:creationId xmlns:a16="http://schemas.microsoft.com/office/drawing/2014/main" id="{7F2DA541-82D9-1DCC-80A2-B0D93889DE85}"/>
              </a:ext>
            </a:extLst>
          </p:cNvPr>
          <p:cNvSpPr txBox="1"/>
          <p:nvPr/>
        </p:nvSpPr>
        <p:spPr>
          <a:xfrm>
            <a:off x="807756" y="2365112"/>
            <a:ext cx="10576485" cy="369332"/>
          </a:xfrm>
          <a:prstGeom prst="rect">
            <a:avLst/>
          </a:prstGeom>
          <a:noFill/>
        </p:spPr>
        <p:txBody>
          <a:bodyPr wrap="none" rtlCol="0">
            <a:spAutoFit/>
          </a:bodyPr>
          <a:lstStyle/>
          <a:p>
            <a:r>
              <a:rPr lang="en-US" sz="1800" dirty="0">
                <a:solidFill>
                  <a:srgbClr val="000000"/>
                </a:solidFill>
                <a:effectLst/>
                <a:ea typeface="Times New Roman" panose="02020603050405020304" pitchFamily="18" charset="0"/>
              </a:rPr>
              <a:t>Effect measure modification by grade cohor</a:t>
            </a:r>
            <a:r>
              <a:rPr lang="en-US" dirty="0">
                <a:solidFill>
                  <a:srgbClr val="000000"/>
                </a:solidFill>
                <a:ea typeface="Times New Roman" panose="02020603050405020304" pitchFamily="18" charset="0"/>
              </a:rPr>
              <a:t>t </a:t>
            </a:r>
            <a:r>
              <a:rPr lang="en-US" sz="1800" dirty="0">
                <a:solidFill>
                  <a:srgbClr val="000000"/>
                </a:solidFill>
                <a:effectLst/>
                <a:ea typeface="Times New Roman" panose="02020603050405020304" pitchFamily="18" charset="0"/>
              </a:rPr>
              <a:t>race/</a:t>
            </a:r>
            <a:r>
              <a:rPr lang="en-US" sz="1800" dirty="0" err="1">
                <a:solidFill>
                  <a:srgbClr val="000000"/>
                </a:solidFill>
                <a:effectLst/>
                <a:ea typeface="Times New Roman" panose="02020603050405020304" pitchFamily="18" charset="0"/>
              </a:rPr>
              <a:t>ethnicity</a:t>
            </a:r>
            <a:r>
              <a:rPr lang="en-US" sz="1800" baseline="30000" dirty="0" err="1">
                <a:solidFill>
                  <a:srgbClr val="000000"/>
                </a:solidFill>
                <a:effectLst/>
                <a:ea typeface="Times New Roman" panose="02020603050405020304" pitchFamily="18" charset="0"/>
              </a:rPr>
              <a:t>a</a:t>
            </a:r>
            <a:r>
              <a:rPr lang="en-US" sz="1800" dirty="0">
                <a:solidFill>
                  <a:srgbClr val="000000"/>
                </a:solidFill>
                <a:effectLst/>
                <a:ea typeface="Times New Roman" panose="02020603050405020304" pitchFamily="18" charset="0"/>
              </a:rPr>
              <a:t>: hurricane coefficient/interaction term coefficients</a:t>
            </a:r>
            <a:endParaRPr lang="en-US" sz="1800" dirty="0">
              <a:effectLst/>
              <a:ea typeface="Times New Roman" panose="02020603050405020304" pitchFamily="18" charset="0"/>
            </a:endParaRPr>
          </a:p>
        </p:txBody>
      </p:sp>
      <p:sp>
        <p:nvSpPr>
          <p:cNvPr id="8" name="TextBox 7">
            <a:extLst>
              <a:ext uri="{FF2B5EF4-FFF2-40B4-BE49-F238E27FC236}">
                <a16:creationId xmlns:a16="http://schemas.microsoft.com/office/drawing/2014/main" id="{BA8A2544-8B76-4930-749A-AE6294F87294}"/>
              </a:ext>
            </a:extLst>
          </p:cNvPr>
          <p:cNvSpPr txBox="1"/>
          <p:nvPr/>
        </p:nvSpPr>
        <p:spPr>
          <a:xfrm>
            <a:off x="1595437" y="4123556"/>
            <a:ext cx="5241178" cy="307777"/>
          </a:xfrm>
          <a:prstGeom prst="rect">
            <a:avLst/>
          </a:prstGeom>
          <a:noFill/>
        </p:spPr>
        <p:txBody>
          <a:bodyPr wrap="none" rtlCol="0">
            <a:spAutoFit/>
          </a:bodyPr>
          <a:lstStyle/>
          <a:p>
            <a:r>
              <a:rPr lang="en-US" sz="1400" baseline="30000" dirty="0" err="1">
                <a:ea typeface="Times New Roman" panose="02020603050405020304" pitchFamily="18" charset="0"/>
              </a:rPr>
              <a:t>a</a:t>
            </a:r>
            <a:r>
              <a:rPr lang="en-US" sz="1400" dirty="0" err="1">
                <a:effectLst/>
                <a:ea typeface="Times New Roman" panose="02020603050405020304" pitchFamily="18" charset="0"/>
              </a:rPr>
              <a:t>Percentage</a:t>
            </a:r>
            <a:r>
              <a:rPr lang="en-US" sz="1400" dirty="0">
                <a:effectLst/>
                <a:ea typeface="Times New Roman" panose="02020603050405020304" pitchFamily="18" charset="0"/>
              </a:rPr>
              <a:t> of Black, Hispanic/Latinx, and Native American students</a:t>
            </a:r>
          </a:p>
        </p:txBody>
      </p:sp>
      <p:sp>
        <p:nvSpPr>
          <p:cNvPr id="3" name="Parks et al.">
            <a:extLst>
              <a:ext uri="{FF2B5EF4-FFF2-40B4-BE49-F238E27FC236}">
                <a16:creationId xmlns:a16="http://schemas.microsoft.com/office/drawing/2014/main" id="{F370C3CE-3C13-F104-7D54-632E1871B77D}"/>
              </a:ext>
            </a:extLst>
          </p:cNvPr>
          <p:cNvSpPr txBox="1"/>
          <p:nvPr/>
        </p:nvSpPr>
        <p:spPr>
          <a:xfrm>
            <a:off x="87980" y="6518439"/>
            <a:ext cx="4508404" cy="338554"/>
          </a:xfrm>
          <a:prstGeom prst="rect">
            <a:avLst/>
          </a:prstGeom>
          <a:noFill/>
        </p:spPr>
        <p:txBody>
          <a:bodyPr wrap="square" rtlCol="0">
            <a:spAutoFit/>
          </a:bodyPr>
          <a:lstStyle/>
          <a:p>
            <a:r>
              <a:rPr lang="en-US" sz="1600" dirty="0">
                <a:solidFill>
                  <a:schemeClr val="tx1">
                    <a:lumMod val="50000"/>
                    <a:lumOff val="50000"/>
                  </a:schemeClr>
                </a:solidFill>
              </a:rPr>
              <a:t>Unpublished study, please do not copy or distribute</a:t>
            </a:r>
          </a:p>
        </p:txBody>
      </p:sp>
      <p:sp>
        <p:nvSpPr>
          <p:cNvPr id="10" name="TextBox 9">
            <a:extLst>
              <a:ext uri="{FF2B5EF4-FFF2-40B4-BE49-F238E27FC236}">
                <a16:creationId xmlns:a16="http://schemas.microsoft.com/office/drawing/2014/main" id="{793547DB-9792-B0F5-8E62-2B72EE562B19}"/>
              </a:ext>
            </a:extLst>
          </p:cNvPr>
          <p:cNvSpPr txBox="1"/>
          <p:nvPr/>
        </p:nvSpPr>
        <p:spPr>
          <a:xfrm>
            <a:off x="9392479" y="6554851"/>
            <a:ext cx="2743200"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a:t>
            </a:r>
            <a:endParaRPr lang="en-US" sz="1600" dirty="0">
              <a:solidFill>
                <a:srgbClr val="000000"/>
              </a:solidFill>
            </a:endParaRPr>
          </a:p>
        </p:txBody>
      </p:sp>
    </p:spTree>
    <p:extLst>
      <p:ext uri="{BB962C8B-B14F-4D97-AF65-F5344CB8AC3E}">
        <p14:creationId xmlns:p14="http://schemas.microsoft.com/office/powerpoint/2010/main" val="33873075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Figure respiratory disease focus" hidden="1">
            <a:extLst>
              <a:ext uri="{FF2B5EF4-FFF2-40B4-BE49-F238E27FC236}">
                <a16:creationId xmlns:a16="http://schemas.microsoft.com/office/drawing/2014/main" id="{06933F46-46D3-5E46-8885-52CBCA7978BE}"/>
              </a:ext>
            </a:extLst>
          </p:cNvPr>
          <p:cNvPicPr>
            <a:picLocks noChangeAspect="1"/>
          </p:cNvPicPr>
          <p:nvPr/>
        </p:nvPicPr>
        <p:blipFill rotWithShape="1">
          <a:blip r:embed="rId3"/>
          <a:srcRect l="51226" t="3939" r="1842" b="82913"/>
          <a:stretch/>
        </p:blipFill>
        <p:spPr>
          <a:xfrm>
            <a:off x="609597" y="2298052"/>
            <a:ext cx="11412280" cy="2261896"/>
          </a:xfrm>
          <a:prstGeom prst="rect">
            <a:avLst/>
          </a:prstGeom>
        </p:spPr>
      </p:pic>
      <p:pic>
        <p:nvPicPr>
          <p:cNvPr id="9" name="Color key" hidden="1">
            <a:extLst>
              <a:ext uri="{FF2B5EF4-FFF2-40B4-BE49-F238E27FC236}">
                <a16:creationId xmlns:a16="http://schemas.microsoft.com/office/drawing/2014/main" id="{E994BBA7-24EF-1145-9590-FE448793A8FA}"/>
              </a:ext>
            </a:extLst>
          </p:cNvPr>
          <p:cNvPicPr>
            <a:picLocks noChangeAspect="1"/>
          </p:cNvPicPr>
          <p:nvPr/>
        </p:nvPicPr>
        <p:blipFill rotWithShape="1">
          <a:blip r:embed="rId3"/>
          <a:srcRect l="63106" t="85350" r="3519" b="10062"/>
          <a:stretch/>
        </p:blipFill>
        <p:spPr>
          <a:xfrm>
            <a:off x="3501656" y="5450957"/>
            <a:ext cx="8087831" cy="786811"/>
          </a:xfrm>
          <a:prstGeom prst="rect">
            <a:avLst/>
          </a:prstGeom>
        </p:spPr>
      </p:pic>
      <p:pic>
        <p:nvPicPr>
          <p:cNvPr id="23" name="X-axis" hidden="1">
            <a:extLst>
              <a:ext uri="{FF2B5EF4-FFF2-40B4-BE49-F238E27FC236}">
                <a16:creationId xmlns:a16="http://schemas.microsoft.com/office/drawing/2014/main" id="{4343EC0F-1073-1643-9065-9E37491546DA}"/>
              </a:ext>
            </a:extLst>
          </p:cNvPr>
          <p:cNvPicPr>
            <a:picLocks noChangeAspect="1"/>
          </p:cNvPicPr>
          <p:nvPr/>
        </p:nvPicPr>
        <p:blipFill rotWithShape="1">
          <a:blip r:embed="rId3"/>
          <a:srcRect l="51353" t="78583" b="17585"/>
          <a:stretch/>
        </p:blipFill>
        <p:spPr>
          <a:xfrm>
            <a:off x="652127" y="4290591"/>
            <a:ext cx="11791231" cy="657093"/>
          </a:xfrm>
          <a:prstGeom prst="rect">
            <a:avLst/>
          </a:prstGeom>
        </p:spPr>
      </p:pic>
      <p:pic>
        <p:nvPicPr>
          <p:cNvPr id="13" name="Y-axis" hidden="1">
            <a:extLst>
              <a:ext uri="{FF2B5EF4-FFF2-40B4-BE49-F238E27FC236}">
                <a16:creationId xmlns:a16="http://schemas.microsoft.com/office/drawing/2014/main" id="{47ABD1AB-9E80-9D46-A14D-03852C2A3F2D}"/>
              </a:ext>
            </a:extLst>
          </p:cNvPr>
          <p:cNvPicPr>
            <a:picLocks noChangeAspect="1"/>
          </p:cNvPicPr>
          <p:nvPr/>
        </p:nvPicPr>
        <p:blipFill rotWithShape="1">
          <a:blip r:embed="rId4"/>
          <a:srcRect l="4283" t="5890" r="94496" b="83472"/>
          <a:stretch/>
        </p:blipFill>
        <p:spPr>
          <a:xfrm>
            <a:off x="459339" y="2632351"/>
            <a:ext cx="299113" cy="1843955"/>
          </a:xfrm>
          <a:prstGeom prst="rect">
            <a:avLst/>
          </a:prstGeom>
        </p:spPr>
      </p:pic>
      <p:pic>
        <p:nvPicPr>
          <p:cNvPr id="14" name="Y-axis label" hidden="1">
            <a:extLst>
              <a:ext uri="{FF2B5EF4-FFF2-40B4-BE49-F238E27FC236}">
                <a16:creationId xmlns:a16="http://schemas.microsoft.com/office/drawing/2014/main" id="{E107161A-F8D4-6844-972D-ABED8A8A766C}"/>
              </a:ext>
            </a:extLst>
          </p:cNvPr>
          <p:cNvPicPr>
            <a:picLocks noChangeAspect="1"/>
          </p:cNvPicPr>
          <p:nvPr/>
        </p:nvPicPr>
        <p:blipFill rotWithShape="1">
          <a:blip r:embed="rId4"/>
          <a:srcRect t="32733" r="95582" b="36290"/>
          <a:stretch/>
        </p:blipFill>
        <p:spPr>
          <a:xfrm>
            <a:off x="-296611" y="2014028"/>
            <a:ext cx="616536" cy="3058575"/>
          </a:xfrm>
          <a:prstGeom prst="rect">
            <a:avLst/>
          </a:prstGeom>
        </p:spPr>
      </p:pic>
      <p:pic>
        <p:nvPicPr>
          <p:cNvPr id="16" name="X-axis label" hidden="1">
            <a:extLst>
              <a:ext uri="{FF2B5EF4-FFF2-40B4-BE49-F238E27FC236}">
                <a16:creationId xmlns:a16="http://schemas.microsoft.com/office/drawing/2014/main" id="{2C9BC840-59E2-8546-8B7A-48E6D8191664}"/>
              </a:ext>
            </a:extLst>
          </p:cNvPr>
          <p:cNvPicPr>
            <a:picLocks noChangeAspect="1"/>
          </p:cNvPicPr>
          <p:nvPr/>
        </p:nvPicPr>
        <p:blipFill rotWithShape="1">
          <a:blip r:embed="rId4"/>
          <a:srcRect l="23598" t="94201" r="20831" b="2949"/>
          <a:stretch/>
        </p:blipFill>
        <p:spPr>
          <a:xfrm>
            <a:off x="1841056" y="4851049"/>
            <a:ext cx="8166137" cy="296230"/>
          </a:xfrm>
          <a:prstGeom prst="rect">
            <a:avLst/>
          </a:prstGeom>
        </p:spPr>
      </p:pic>
      <p:sp>
        <p:nvSpPr>
          <p:cNvPr id="6" name="Slide Number Placeholder 6">
            <a:extLst>
              <a:ext uri="{FF2B5EF4-FFF2-40B4-BE49-F238E27FC236}">
                <a16:creationId xmlns:a16="http://schemas.microsoft.com/office/drawing/2014/main" id="{3B059D93-4140-844C-97D0-072C02B5AAAF}"/>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14</a:t>
            </a:fld>
            <a:endParaRPr lang="en-US" dirty="0"/>
          </a:p>
        </p:txBody>
      </p:sp>
      <p:sp>
        <p:nvSpPr>
          <p:cNvPr id="7" name="Title">
            <a:extLst>
              <a:ext uri="{FF2B5EF4-FFF2-40B4-BE49-F238E27FC236}">
                <a16:creationId xmlns:a16="http://schemas.microsoft.com/office/drawing/2014/main" id="{E30AC44B-0997-4147-9D79-89E1F8F172F9}"/>
              </a:ext>
            </a:extLst>
          </p:cNvPr>
          <p:cNvSpPr/>
          <p:nvPr/>
        </p:nvSpPr>
        <p:spPr>
          <a:xfrm>
            <a:off x="0" y="162632"/>
            <a:ext cx="8570422"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solidFill>
                  <a:schemeClr val="bg1"/>
                </a:solidFill>
                <a:cs typeface="Arial" panose="020B0604020202020204" pitchFamily="34" charset="0"/>
              </a:rPr>
              <a:t>Results: Effect modification by county poverty rate</a:t>
            </a:r>
            <a:endParaRPr lang="en-US" sz="3600" dirty="0">
              <a:solidFill>
                <a:schemeClr val="bg1"/>
              </a:solidFill>
              <a:cs typeface="Arial" panose="020B0604020202020204" pitchFamily="34" charset="0"/>
            </a:endParaRPr>
          </a:p>
        </p:txBody>
      </p:sp>
      <p:cxnSp>
        <p:nvCxnSpPr>
          <p:cNvPr id="24" name="Arrow compare" hidden="1">
            <a:extLst>
              <a:ext uri="{FF2B5EF4-FFF2-40B4-BE49-F238E27FC236}">
                <a16:creationId xmlns:a16="http://schemas.microsoft.com/office/drawing/2014/main" id="{FE50100A-8D63-3442-B163-C3FBE596E907}"/>
              </a:ext>
            </a:extLst>
          </p:cNvPr>
          <p:cNvCxnSpPr>
            <a:cxnSpLocks/>
          </p:cNvCxnSpPr>
          <p:nvPr/>
        </p:nvCxnSpPr>
        <p:spPr>
          <a:xfrm flipH="1">
            <a:off x="6018028" y="3099729"/>
            <a:ext cx="2608521" cy="0"/>
          </a:xfrm>
          <a:prstGeom prst="straightConnector1">
            <a:avLst/>
          </a:prstGeom>
          <a:ln w="539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55239836-81EE-7248-C1F8-0DE9657D95FC}"/>
              </a:ext>
            </a:extLst>
          </p:cNvPr>
          <p:cNvSpPr txBox="1"/>
          <p:nvPr/>
        </p:nvSpPr>
        <p:spPr>
          <a:xfrm>
            <a:off x="1202704" y="2396004"/>
            <a:ext cx="9786590" cy="369332"/>
          </a:xfrm>
          <a:prstGeom prst="rect">
            <a:avLst/>
          </a:prstGeom>
          <a:noFill/>
        </p:spPr>
        <p:txBody>
          <a:bodyPr wrap="none" rtlCol="0">
            <a:spAutoFit/>
          </a:bodyPr>
          <a:lstStyle/>
          <a:p>
            <a:r>
              <a:rPr lang="en-US" sz="1800" dirty="0">
                <a:solidFill>
                  <a:srgbClr val="000000"/>
                </a:solidFill>
                <a:effectLst/>
                <a:ea typeface="Times New Roman" panose="02020603050405020304" pitchFamily="18" charset="0"/>
              </a:rPr>
              <a:t>Effect measure modification by county poverty rate: hurricane coefficient/interaction term coefficients</a:t>
            </a:r>
            <a:endParaRPr lang="en-US" sz="1800" dirty="0">
              <a:effectLst/>
              <a:ea typeface="Times New Roman" panose="02020603050405020304" pitchFamily="18" charset="0"/>
            </a:endParaRPr>
          </a:p>
        </p:txBody>
      </p:sp>
      <p:graphicFrame>
        <p:nvGraphicFramePr>
          <p:cNvPr id="8" name="Table 7">
            <a:extLst>
              <a:ext uri="{FF2B5EF4-FFF2-40B4-BE49-F238E27FC236}">
                <a16:creationId xmlns:a16="http://schemas.microsoft.com/office/drawing/2014/main" id="{742C4B55-3CED-A879-228A-C9B57102C225}"/>
              </a:ext>
            </a:extLst>
          </p:cNvPr>
          <p:cNvGraphicFramePr>
            <a:graphicFrameLocks noGrp="1"/>
          </p:cNvGraphicFramePr>
          <p:nvPr>
            <p:extLst>
              <p:ext uri="{D42A27DB-BD31-4B8C-83A1-F6EECF244321}">
                <p14:modId xmlns:p14="http://schemas.microsoft.com/office/powerpoint/2010/main" val="55548425"/>
              </p:ext>
            </p:extLst>
          </p:nvPr>
        </p:nvGraphicFramePr>
        <p:xfrm>
          <a:off x="2152384" y="2809251"/>
          <a:ext cx="7887230" cy="1239498"/>
        </p:xfrm>
        <a:graphic>
          <a:graphicData uri="http://schemas.openxmlformats.org/drawingml/2006/table">
            <a:tbl>
              <a:tblPr firstRow="1" firstCol="1" bandRow="1">
                <a:tableStyleId>{7DF18680-E054-41AD-8BC1-D1AEF772440D}</a:tableStyleId>
              </a:tblPr>
              <a:tblGrid>
                <a:gridCol w="1387760">
                  <a:extLst>
                    <a:ext uri="{9D8B030D-6E8A-4147-A177-3AD203B41FA5}">
                      <a16:colId xmlns:a16="http://schemas.microsoft.com/office/drawing/2014/main" val="1634962474"/>
                    </a:ext>
                  </a:extLst>
                </a:gridCol>
                <a:gridCol w="2706402">
                  <a:extLst>
                    <a:ext uri="{9D8B030D-6E8A-4147-A177-3AD203B41FA5}">
                      <a16:colId xmlns:a16="http://schemas.microsoft.com/office/drawing/2014/main" val="4219017040"/>
                    </a:ext>
                  </a:extLst>
                </a:gridCol>
                <a:gridCol w="3793068">
                  <a:extLst>
                    <a:ext uri="{9D8B030D-6E8A-4147-A177-3AD203B41FA5}">
                      <a16:colId xmlns:a16="http://schemas.microsoft.com/office/drawing/2014/main" val="4057171093"/>
                    </a:ext>
                  </a:extLst>
                </a:gridCol>
              </a:tblGrid>
              <a:tr h="295119">
                <a:tc>
                  <a:txBody>
                    <a:bodyPr/>
                    <a:lstStyle/>
                    <a:p>
                      <a:pPr algn="l"/>
                      <a:endParaRPr lang="en-US" sz="1900" kern="100" dirty="0">
                        <a:effectLst/>
                        <a:latin typeface="Calibri" panose="020F0502020204030204" pitchFamily="34"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dirty="0">
                          <a:effectLst/>
                        </a:rPr>
                        <a:t>Math: β (95% </a:t>
                      </a:r>
                      <a:r>
                        <a:rPr lang="en-US" sz="1800" kern="100" dirty="0" err="1">
                          <a:effectLst/>
                        </a:rPr>
                        <a:t>CrI</a:t>
                      </a:r>
                      <a:r>
                        <a:rPr lang="en-US" sz="1800" kern="100" dirty="0">
                          <a:effectLst/>
                        </a:rPr>
                        <a:t>)</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a:effectLst/>
                        </a:rPr>
                        <a:t>RLA: β (95% CrI)</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extLst>
                  <a:ext uri="{0D108BD9-81ED-4DB2-BD59-A6C34878D82A}">
                    <a16:rowId xmlns:a16="http://schemas.microsoft.com/office/drawing/2014/main" val="3666802565"/>
                  </a:ext>
                </a:extLst>
              </a:tr>
              <a:tr h="314793">
                <a:tc>
                  <a:txBody>
                    <a:bodyPr/>
                    <a:lstStyle/>
                    <a:p>
                      <a:pPr marL="0" marR="0" algn="ctr">
                        <a:spcBef>
                          <a:spcPts val="0"/>
                        </a:spcBef>
                        <a:spcAft>
                          <a:spcPts val="0"/>
                        </a:spcAft>
                      </a:pPr>
                      <a:r>
                        <a:rPr lang="en-US" sz="1800" kern="100" dirty="0" err="1">
                          <a:effectLst/>
                        </a:rPr>
                        <a:t>Tertile</a:t>
                      </a:r>
                      <a:r>
                        <a:rPr lang="en-US" sz="1800" kern="100" dirty="0">
                          <a:effectLst/>
                        </a:rPr>
                        <a:t> 1</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dirty="0">
                          <a:effectLst/>
                        </a:rPr>
                        <a:t>0.00 (reference)</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a:effectLst/>
                        </a:rPr>
                        <a:t>0.00 (reference)</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extLst>
                  <a:ext uri="{0D108BD9-81ED-4DB2-BD59-A6C34878D82A}">
                    <a16:rowId xmlns:a16="http://schemas.microsoft.com/office/drawing/2014/main" val="165599585"/>
                  </a:ext>
                </a:extLst>
              </a:tr>
              <a:tr h="314793">
                <a:tc>
                  <a:txBody>
                    <a:bodyPr/>
                    <a:lstStyle/>
                    <a:p>
                      <a:pPr marL="0" marR="0" algn="ctr">
                        <a:spcBef>
                          <a:spcPts val="0"/>
                        </a:spcBef>
                        <a:spcAft>
                          <a:spcPts val="0"/>
                        </a:spcAft>
                      </a:pPr>
                      <a:r>
                        <a:rPr lang="en-US" sz="1800" kern="100">
                          <a:effectLst/>
                        </a:rPr>
                        <a:t>Tertile 2</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dirty="0">
                          <a:effectLst/>
                        </a:rPr>
                        <a:t>-0.09 (-0.20, 0.02)</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dirty="0">
                          <a:effectLst/>
                        </a:rPr>
                        <a:t>-0.12 (-0.21, -0.03)</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extLst>
                  <a:ext uri="{0D108BD9-81ED-4DB2-BD59-A6C34878D82A}">
                    <a16:rowId xmlns:a16="http://schemas.microsoft.com/office/drawing/2014/main" val="1239917088"/>
                  </a:ext>
                </a:extLst>
              </a:tr>
              <a:tr h="314793">
                <a:tc>
                  <a:txBody>
                    <a:bodyPr/>
                    <a:lstStyle/>
                    <a:p>
                      <a:pPr marL="0" marR="0" algn="ctr">
                        <a:spcBef>
                          <a:spcPts val="0"/>
                        </a:spcBef>
                        <a:spcAft>
                          <a:spcPts val="0"/>
                        </a:spcAft>
                      </a:pPr>
                      <a:r>
                        <a:rPr lang="en-US" sz="1800" kern="100" dirty="0" err="1">
                          <a:effectLst/>
                        </a:rPr>
                        <a:t>Tertile</a:t>
                      </a:r>
                      <a:r>
                        <a:rPr lang="en-US" sz="1800" kern="100" dirty="0">
                          <a:effectLst/>
                        </a:rPr>
                        <a:t> 3</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a:effectLst/>
                        </a:rPr>
                        <a:t>-0.08 (-0.20, 0.03)</a:t>
                      </a:r>
                      <a:endParaRPr lang="en-US" sz="19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tc>
                  <a:txBody>
                    <a:bodyPr/>
                    <a:lstStyle/>
                    <a:p>
                      <a:pPr marL="0" marR="0" algn="ctr">
                        <a:spcBef>
                          <a:spcPts val="0"/>
                        </a:spcBef>
                        <a:spcAft>
                          <a:spcPts val="0"/>
                        </a:spcAft>
                      </a:pPr>
                      <a:r>
                        <a:rPr lang="en-US" sz="1800" kern="100" dirty="0">
                          <a:effectLst/>
                        </a:rPr>
                        <a:t>-0.04 (-0.14, 0.06)</a:t>
                      </a:r>
                      <a:endParaRPr lang="en-US" sz="19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107405" marR="107405" marT="0" marB="0" anchor="b"/>
                </a:tc>
                <a:extLst>
                  <a:ext uri="{0D108BD9-81ED-4DB2-BD59-A6C34878D82A}">
                    <a16:rowId xmlns:a16="http://schemas.microsoft.com/office/drawing/2014/main" val="2083919049"/>
                  </a:ext>
                </a:extLst>
              </a:tr>
            </a:tbl>
          </a:graphicData>
        </a:graphic>
      </p:graphicFrame>
      <p:sp>
        <p:nvSpPr>
          <p:cNvPr id="3" name="Parks et al.">
            <a:extLst>
              <a:ext uri="{FF2B5EF4-FFF2-40B4-BE49-F238E27FC236}">
                <a16:creationId xmlns:a16="http://schemas.microsoft.com/office/drawing/2014/main" id="{E956A473-7ACC-071E-29EA-F8C8E766522C}"/>
              </a:ext>
            </a:extLst>
          </p:cNvPr>
          <p:cNvSpPr txBox="1"/>
          <p:nvPr/>
        </p:nvSpPr>
        <p:spPr>
          <a:xfrm>
            <a:off x="87980" y="6518439"/>
            <a:ext cx="4508404" cy="338554"/>
          </a:xfrm>
          <a:prstGeom prst="rect">
            <a:avLst/>
          </a:prstGeom>
          <a:noFill/>
        </p:spPr>
        <p:txBody>
          <a:bodyPr wrap="square" rtlCol="0">
            <a:spAutoFit/>
          </a:bodyPr>
          <a:lstStyle/>
          <a:p>
            <a:r>
              <a:rPr lang="en-US" sz="1600" dirty="0">
                <a:solidFill>
                  <a:schemeClr val="tx1">
                    <a:lumMod val="50000"/>
                    <a:lumOff val="50000"/>
                  </a:schemeClr>
                </a:solidFill>
              </a:rPr>
              <a:t>Unpublished study, please do not copy or distribute</a:t>
            </a:r>
          </a:p>
        </p:txBody>
      </p:sp>
      <p:sp>
        <p:nvSpPr>
          <p:cNvPr id="5" name="TextBox 4">
            <a:extLst>
              <a:ext uri="{FF2B5EF4-FFF2-40B4-BE49-F238E27FC236}">
                <a16:creationId xmlns:a16="http://schemas.microsoft.com/office/drawing/2014/main" id="{D04BD4E0-B855-89E3-7790-EAC362975647}"/>
              </a:ext>
            </a:extLst>
          </p:cNvPr>
          <p:cNvSpPr txBox="1"/>
          <p:nvPr/>
        </p:nvSpPr>
        <p:spPr>
          <a:xfrm>
            <a:off x="9392479" y="6554851"/>
            <a:ext cx="2743200"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a:t>
            </a:r>
            <a:endParaRPr lang="en-US" sz="1600" dirty="0">
              <a:solidFill>
                <a:srgbClr val="000000"/>
              </a:solidFill>
            </a:endParaRPr>
          </a:p>
        </p:txBody>
      </p:sp>
    </p:spTree>
    <p:extLst>
      <p:ext uri="{BB962C8B-B14F-4D97-AF65-F5344CB8AC3E}">
        <p14:creationId xmlns:p14="http://schemas.microsoft.com/office/powerpoint/2010/main" val="9482936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06A5A6C0-6732-5149-ACA3-40AD87EB5A63}"/>
              </a:ext>
            </a:extLst>
          </p:cNvPr>
          <p:cNvSpPr txBox="1">
            <a:spLocks/>
          </p:cNvSpPr>
          <p:nvPr/>
        </p:nvSpPr>
        <p:spPr>
          <a:xfrm>
            <a:off x="464309" y="978114"/>
            <a:ext cx="7003291" cy="5199881"/>
          </a:xfrm>
        </p:spPr>
        <p:txBody>
          <a:bodyP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2000" dirty="0">
                <a:solidFill>
                  <a:srgbClr val="000000"/>
                </a:solidFill>
              </a:rPr>
              <a:t>Negative association between hurricanes and standardized test scores only observed in some states</a:t>
            </a:r>
          </a:p>
          <a:p>
            <a:pPr lvl="1"/>
            <a:r>
              <a:rPr lang="en-GB" sz="1600" dirty="0">
                <a:solidFill>
                  <a:srgbClr val="000000"/>
                </a:solidFill>
              </a:rPr>
              <a:t>North Carolina (math)</a:t>
            </a:r>
          </a:p>
          <a:p>
            <a:pPr lvl="1"/>
            <a:r>
              <a:rPr lang="en-GB" sz="1600" dirty="0">
                <a:solidFill>
                  <a:srgbClr val="000000"/>
                </a:solidFill>
              </a:rPr>
              <a:t>Texas (RLA)</a:t>
            </a:r>
          </a:p>
          <a:p>
            <a:pPr lvl="1"/>
            <a:r>
              <a:rPr lang="en-GB" sz="1600" dirty="0">
                <a:solidFill>
                  <a:srgbClr val="000000"/>
                </a:solidFill>
              </a:rPr>
              <a:t>Florida (positive)</a:t>
            </a:r>
          </a:p>
          <a:p>
            <a:r>
              <a:rPr lang="en-GB" sz="2000" dirty="0">
                <a:solidFill>
                  <a:srgbClr val="000000"/>
                </a:solidFill>
              </a:rPr>
              <a:t>Certain groups at greater risk of lapses in educational attainment</a:t>
            </a:r>
          </a:p>
          <a:p>
            <a:pPr lvl="1"/>
            <a:r>
              <a:rPr lang="en-GB" sz="1600" dirty="0">
                <a:solidFill>
                  <a:srgbClr val="000000"/>
                </a:solidFill>
              </a:rPr>
              <a:t>Native American, Black, Hispanic/Latinx</a:t>
            </a:r>
          </a:p>
          <a:p>
            <a:pPr lvl="1"/>
            <a:r>
              <a:rPr lang="en-GB" sz="1600" dirty="0">
                <a:solidFill>
                  <a:srgbClr val="000000"/>
                </a:solidFill>
              </a:rPr>
              <a:t>Low socioeconomic status</a:t>
            </a:r>
          </a:p>
          <a:p>
            <a:pPr lvl="1"/>
            <a:r>
              <a:rPr lang="en-GB" sz="1600" dirty="0">
                <a:solidFill>
                  <a:srgbClr val="000000"/>
                </a:solidFill>
              </a:rPr>
              <a:t>English language learners (RLA)</a:t>
            </a:r>
            <a:endParaRPr lang="en-GB" sz="2000" dirty="0">
              <a:solidFill>
                <a:srgbClr val="000000"/>
              </a:solidFill>
            </a:endParaRPr>
          </a:p>
          <a:p>
            <a:r>
              <a:rPr lang="en-GB" sz="2000" dirty="0">
                <a:solidFill>
                  <a:srgbClr val="000000"/>
                </a:solidFill>
              </a:rPr>
              <a:t>Next steps</a:t>
            </a:r>
          </a:p>
          <a:p>
            <a:pPr lvl="1"/>
            <a:r>
              <a:rPr lang="en-GB" sz="1600" dirty="0">
                <a:solidFill>
                  <a:srgbClr val="000000"/>
                </a:solidFill>
              </a:rPr>
              <a:t>Evaluate all tropical cyclones in addition to hurricanes</a:t>
            </a:r>
          </a:p>
          <a:p>
            <a:pPr lvl="1"/>
            <a:r>
              <a:rPr lang="en-GB" sz="1600" dirty="0" err="1">
                <a:solidFill>
                  <a:srgbClr val="000000"/>
                </a:solidFill>
              </a:rPr>
              <a:t>Analyze</a:t>
            </a:r>
            <a:r>
              <a:rPr lang="en-GB" sz="1600" dirty="0">
                <a:solidFill>
                  <a:srgbClr val="000000"/>
                </a:solidFill>
              </a:rPr>
              <a:t> lagged effects of fall hurricane season on following spring testing</a:t>
            </a:r>
          </a:p>
        </p:txBody>
      </p:sp>
      <p:sp>
        <p:nvSpPr>
          <p:cNvPr id="5" name="Rectangle 4">
            <a:extLst>
              <a:ext uri="{FF2B5EF4-FFF2-40B4-BE49-F238E27FC236}">
                <a16:creationId xmlns:a16="http://schemas.microsoft.com/office/drawing/2014/main" id="{B09F8F70-7326-7D4E-8525-B9D7A1C47745}"/>
              </a:ext>
            </a:extLst>
          </p:cNvPr>
          <p:cNvSpPr/>
          <p:nvPr/>
        </p:nvSpPr>
        <p:spPr>
          <a:xfrm>
            <a:off x="0" y="162632"/>
            <a:ext cx="1766923"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Summary</a:t>
            </a:r>
          </a:p>
        </p:txBody>
      </p:sp>
      <p:sp>
        <p:nvSpPr>
          <p:cNvPr id="6" name="Slide Number Placeholder 6">
            <a:extLst>
              <a:ext uri="{FF2B5EF4-FFF2-40B4-BE49-F238E27FC236}">
                <a16:creationId xmlns:a16="http://schemas.microsoft.com/office/drawing/2014/main" id="{3AAD3EEA-FE7A-D647-B050-9AC21F3D8768}"/>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15</a:t>
            </a:fld>
            <a:endParaRPr lang="en-US" dirty="0"/>
          </a:p>
        </p:txBody>
      </p:sp>
      <p:pic>
        <p:nvPicPr>
          <p:cNvPr id="8" name="Picture 7">
            <a:extLst>
              <a:ext uri="{FF2B5EF4-FFF2-40B4-BE49-F238E27FC236}">
                <a16:creationId xmlns:a16="http://schemas.microsoft.com/office/drawing/2014/main" id="{D5DDF3A9-02A0-CD42-8493-9C73554DC6E6}"/>
              </a:ext>
            </a:extLst>
          </p:cNvPr>
          <p:cNvPicPr>
            <a:picLocks noChangeAspect="1"/>
          </p:cNvPicPr>
          <p:nvPr/>
        </p:nvPicPr>
        <p:blipFill>
          <a:blip r:embed="rId3"/>
          <a:srcRect/>
          <a:stretch/>
        </p:blipFill>
        <p:spPr>
          <a:xfrm>
            <a:off x="7612891" y="475696"/>
            <a:ext cx="4083327" cy="5769918"/>
          </a:xfrm>
          <a:prstGeom prst="rect">
            <a:avLst/>
          </a:prstGeom>
        </p:spPr>
      </p:pic>
      <p:sp>
        <p:nvSpPr>
          <p:cNvPr id="2" name="Parks et al.">
            <a:extLst>
              <a:ext uri="{FF2B5EF4-FFF2-40B4-BE49-F238E27FC236}">
                <a16:creationId xmlns:a16="http://schemas.microsoft.com/office/drawing/2014/main" id="{203F688C-EFF7-72F1-A60A-53D243C8A062}"/>
              </a:ext>
            </a:extLst>
          </p:cNvPr>
          <p:cNvSpPr txBox="1"/>
          <p:nvPr/>
        </p:nvSpPr>
        <p:spPr>
          <a:xfrm>
            <a:off x="87980" y="6518439"/>
            <a:ext cx="4508404" cy="338554"/>
          </a:xfrm>
          <a:prstGeom prst="rect">
            <a:avLst/>
          </a:prstGeom>
          <a:noFill/>
        </p:spPr>
        <p:txBody>
          <a:bodyPr wrap="square" rtlCol="0">
            <a:spAutoFit/>
          </a:bodyPr>
          <a:lstStyle/>
          <a:p>
            <a:r>
              <a:rPr lang="en-US" sz="1600" dirty="0">
                <a:solidFill>
                  <a:schemeClr val="tx1">
                    <a:lumMod val="50000"/>
                    <a:lumOff val="50000"/>
                  </a:schemeClr>
                </a:solidFill>
              </a:rPr>
              <a:t>Unpublished study, please do not copy or distribute</a:t>
            </a:r>
          </a:p>
        </p:txBody>
      </p:sp>
      <p:sp>
        <p:nvSpPr>
          <p:cNvPr id="4" name="TextBox 3">
            <a:extLst>
              <a:ext uri="{FF2B5EF4-FFF2-40B4-BE49-F238E27FC236}">
                <a16:creationId xmlns:a16="http://schemas.microsoft.com/office/drawing/2014/main" id="{EF729F84-A7E1-CB93-F763-0969BFDFD403}"/>
              </a:ext>
            </a:extLst>
          </p:cNvPr>
          <p:cNvSpPr txBox="1"/>
          <p:nvPr/>
        </p:nvSpPr>
        <p:spPr>
          <a:xfrm>
            <a:off x="9392479" y="6554851"/>
            <a:ext cx="2743200"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a:t>
            </a:r>
            <a:endParaRPr lang="en-US" sz="1600" dirty="0">
              <a:solidFill>
                <a:srgbClr val="000000"/>
              </a:solidFill>
            </a:endParaRPr>
          </a:p>
        </p:txBody>
      </p:sp>
    </p:spTree>
    <p:extLst>
      <p:ext uri="{BB962C8B-B14F-4D97-AF65-F5344CB8AC3E}">
        <p14:creationId xmlns:p14="http://schemas.microsoft.com/office/powerpoint/2010/main" val="5700878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7">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7">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7">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7">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495782" y="1456998"/>
            <a:ext cx="5486400" cy="3572517"/>
          </a:xfrm>
        </p:spPr>
        <p:txBody>
          <a:bodyPr>
            <a:normAutofit fontScale="92500" lnSpcReduction="20000"/>
          </a:bodyPr>
          <a:lstStyle/>
          <a:p>
            <a:r>
              <a:rPr lang="en-GB" b="1" dirty="0">
                <a:solidFill>
                  <a:srgbClr val="000000"/>
                </a:solidFill>
              </a:rPr>
              <a:t>University of Washington</a:t>
            </a:r>
          </a:p>
          <a:p>
            <a:pPr lvl="1"/>
            <a:r>
              <a:rPr lang="en-GB" sz="1800" dirty="0">
                <a:solidFill>
                  <a:srgbClr val="000000"/>
                </a:solidFill>
              </a:rPr>
              <a:t>Joan Casey</a:t>
            </a:r>
          </a:p>
          <a:p>
            <a:r>
              <a:rPr lang="en-GB" b="1" dirty="0"/>
              <a:t>Columbia University</a:t>
            </a:r>
          </a:p>
          <a:p>
            <a:pPr lvl="1"/>
            <a:r>
              <a:rPr lang="en-GB" sz="1800" b="1" dirty="0"/>
              <a:t>Gabriella Y </a:t>
            </a:r>
            <a:r>
              <a:rPr lang="en-GB" sz="1800" b="1" dirty="0" err="1"/>
              <a:t>Melzter</a:t>
            </a:r>
            <a:r>
              <a:rPr lang="en-GB" sz="1800" dirty="0"/>
              <a:t>, Marianthi-Anna Kioumourtzoglou, Robbie M Parks</a:t>
            </a:r>
            <a:endParaRPr lang="en-GB" sz="2800" dirty="0"/>
          </a:p>
          <a:p>
            <a:r>
              <a:rPr lang="en-GB" b="1" dirty="0">
                <a:solidFill>
                  <a:srgbClr val="000000"/>
                </a:solidFill>
              </a:rPr>
              <a:t>Harvard University</a:t>
            </a:r>
          </a:p>
          <a:p>
            <a:pPr lvl="1"/>
            <a:r>
              <a:rPr lang="en-GB" sz="1800" dirty="0">
                <a:solidFill>
                  <a:srgbClr val="000000"/>
                </a:solidFill>
              </a:rPr>
              <a:t>Joel Schwartz</a:t>
            </a:r>
            <a:endParaRPr lang="en-GB" sz="2800" b="1" dirty="0">
              <a:solidFill>
                <a:srgbClr val="000000"/>
              </a:solidFill>
            </a:endParaRPr>
          </a:p>
          <a:p>
            <a:r>
              <a:rPr lang="en-GB" b="1" dirty="0">
                <a:solidFill>
                  <a:srgbClr val="000000"/>
                </a:solidFill>
              </a:rPr>
              <a:t>Yale University</a:t>
            </a:r>
          </a:p>
          <a:p>
            <a:pPr lvl="1"/>
            <a:r>
              <a:rPr lang="en-GB" sz="1800" dirty="0">
                <a:solidFill>
                  <a:srgbClr val="000000"/>
                </a:solidFill>
              </a:rPr>
              <a:t>Michelle L Bell</a:t>
            </a:r>
          </a:p>
          <a:p>
            <a:r>
              <a:rPr lang="en-GB" b="1" dirty="0">
                <a:solidFill>
                  <a:srgbClr val="000000"/>
                </a:solidFill>
              </a:rPr>
              <a:t>Colorado State University</a:t>
            </a:r>
          </a:p>
          <a:p>
            <a:pPr lvl="1"/>
            <a:r>
              <a:rPr lang="en-GB" sz="1800" dirty="0">
                <a:solidFill>
                  <a:srgbClr val="000000"/>
                </a:solidFill>
              </a:rPr>
              <a:t>G Brooke Anderson</a:t>
            </a:r>
          </a:p>
        </p:txBody>
      </p:sp>
      <p:sp>
        <p:nvSpPr>
          <p:cNvPr id="4" name="Content Placeholder 2">
            <a:extLst>
              <a:ext uri="{FF2B5EF4-FFF2-40B4-BE49-F238E27FC236}">
                <a16:creationId xmlns:a16="http://schemas.microsoft.com/office/drawing/2014/main" id="{BA0A7E05-D5D5-C74E-A9C0-15764839862C}"/>
              </a:ext>
            </a:extLst>
          </p:cNvPr>
          <p:cNvSpPr txBox="1">
            <a:spLocks/>
          </p:cNvSpPr>
          <p:nvPr/>
        </p:nvSpPr>
        <p:spPr>
          <a:xfrm>
            <a:off x="6096000" y="1340768"/>
            <a:ext cx="5486400" cy="5184576"/>
          </a:xfrm>
        </p:spPr>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1800" dirty="0">
                <a:solidFill>
                  <a:srgbClr val="000000"/>
                </a:solidFill>
              </a:rPr>
              <a:t>Supported by:</a:t>
            </a:r>
          </a:p>
          <a:p>
            <a:pPr lvl="1"/>
            <a:r>
              <a:rPr lang="en-GB" sz="1400" dirty="0">
                <a:solidFill>
                  <a:srgbClr val="000000"/>
                </a:solidFill>
              </a:rPr>
              <a:t>5T32ES007322-21 </a:t>
            </a:r>
          </a:p>
          <a:p>
            <a:pPr lvl="1"/>
            <a:r>
              <a:rPr lang="en-GB" sz="1400" dirty="0">
                <a:solidFill>
                  <a:srgbClr val="000000"/>
                </a:solidFill>
              </a:rPr>
              <a:t>R00ES033742 </a:t>
            </a:r>
          </a:p>
          <a:p>
            <a:pPr marL="457200" lvl="1" indent="0">
              <a:buFont typeface="Arial" pitchFamily="34" charset="0"/>
              <a:buNone/>
            </a:pPr>
            <a:endParaRPr lang="en-GB" sz="1400" dirty="0">
              <a:solidFill>
                <a:srgbClr val="000000"/>
              </a:solidFill>
            </a:endParaRPr>
          </a:p>
          <a:p>
            <a:pPr lvl="1"/>
            <a:endParaRPr lang="en-GB" sz="1400" b="1" dirty="0">
              <a:solidFill>
                <a:srgbClr val="000000"/>
              </a:solidFill>
            </a:endParaRPr>
          </a:p>
        </p:txBody>
      </p:sp>
      <p:sp>
        <p:nvSpPr>
          <p:cNvPr id="11" name="Rectangle 10">
            <a:extLst>
              <a:ext uri="{FF2B5EF4-FFF2-40B4-BE49-F238E27FC236}">
                <a16:creationId xmlns:a16="http://schemas.microsoft.com/office/drawing/2014/main" id="{86BBDAA0-2689-3449-9D96-B7C9AA977A4C}"/>
              </a:ext>
            </a:extLst>
          </p:cNvPr>
          <p:cNvSpPr/>
          <p:nvPr/>
        </p:nvSpPr>
        <p:spPr>
          <a:xfrm>
            <a:off x="0" y="171347"/>
            <a:ext cx="6549292"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Co-authors, collaborators, and funding</a:t>
            </a:r>
          </a:p>
        </p:txBody>
      </p:sp>
      <p:sp>
        <p:nvSpPr>
          <p:cNvPr id="10" name="Slide Number Placeholder 6">
            <a:extLst>
              <a:ext uri="{FF2B5EF4-FFF2-40B4-BE49-F238E27FC236}">
                <a16:creationId xmlns:a16="http://schemas.microsoft.com/office/drawing/2014/main" id="{EA4C0385-A160-3C44-B9F9-075672C9A03C}"/>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16</a:t>
            </a:fld>
            <a:endParaRPr lang="en-US" dirty="0"/>
          </a:p>
        </p:txBody>
      </p:sp>
      <p:pic>
        <p:nvPicPr>
          <p:cNvPr id="6" name="Picture 5">
            <a:extLst>
              <a:ext uri="{FF2B5EF4-FFF2-40B4-BE49-F238E27FC236}">
                <a16:creationId xmlns:a16="http://schemas.microsoft.com/office/drawing/2014/main" id="{889EC9D6-DFFE-E6ED-3B6B-D889E0B82E87}"/>
              </a:ext>
            </a:extLst>
          </p:cNvPr>
          <p:cNvPicPr>
            <a:picLocks noChangeAspect="1"/>
          </p:cNvPicPr>
          <p:nvPr/>
        </p:nvPicPr>
        <p:blipFill>
          <a:blip r:embed="rId3"/>
          <a:stretch>
            <a:fillRect/>
          </a:stretch>
        </p:blipFill>
        <p:spPr>
          <a:xfrm>
            <a:off x="8631010" y="1174517"/>
            <a:ext cx="2455568" cy="1482455"/>
          </a:xfrm>
          <a:prstGeom prst="rect">
            <a:avLst/>
          </a:prstGeom>
        </p:spPr>
      </p:pic>
      <p:pic>
        <p:nvPicPr>
          <p:cNvPr id="1026" name="Picture 2" descr="Image">
            <a:extLst>
              <a:ext uri="{FF2B5EF4-FFF2-40B4-BE49-F238E27FC236}">
                <a16:creationId xmlns:a16="http://schemas.microsoft.com/office/drawing/2014/main" id="{63D625DD-0B28-95D9-2539-CD63F9AD329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49292" y="2811344"/>
            <a:ext cx="4746171" cy="3559628"/>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724DA670-D560-F35C-8E56-2780C3F8D4B0}"/>
              </a:ext>
            </a:extLst>
          </p:cNvPr>
          <p:cNvPicPr>
            <a:picLocks noChangeAspect="1"/>
          </p:cNvPicPr>
          <p:nvPr/>
        </p:nvPicPr>
        <p:blipFill>
          <a:blip r:embed="rId5"/>
          <a:stretch>
            <a:fillRect/>
          </a:stretch>
        </p:blipFill>
        <p:spPr>
          <a:xfrm>
            <a:off x="3790587" y="4685570"/>
            <a:ext cx="2532059" cy="1685402"/>
          </a:xfrm>
          <a:prstGeom prst="rect">
            <a:avLst/>
          </a:prstGeom>
        </p:spPr>
      </p:pic>
    </p:spTree>
    <p:extLst>
      <p:ext uri="{BB962C8B-B14F-4D97-AF65-F5344CB8AC3E}">
        <p14:creationId xmlns:p14="http://schemas.microsoft.com/office/powerpoint/2010/main" val="38257187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B02A7D79-041E-2E4F-8B41-5268F6702DAF}"/>
              </a:ext>
            </a:extLst>
          </p:cNvPr>
          <p:cNvSpPr>
            <a:spLocks noGrp="1"/>
          </p:cNvSpPr>
          <p:nvPr>
            <p:ph type="body" sz="quarter" idx="11"/>
          </p:nvPr>
        </p:nvSpPr>
        <p:spPr>
          <a:xfrm>
            <a:off x="227264" y="2373749"/>
            <a:ext cx="6813615" cy="4210874"/>
          </a:xfrm>
        </p:spPr>
        <p:txBody>
          <a:bodyPr>
            <a:normAutofit/>
          </a:bodyPr>
          <a:lstStyle/>
          <a:p>
            <a:pPr>
              <a:lnSpc>
                <a:spcPct val="100000"/>
              </a:lnSpc>
              <a:spcAft>
                <a:spcPts val="600"/>
              </a:spcAft>
            </a:pPr>
            <a:r>
              <a:rPr lang="en-US" sz="2400" b="1" dirty="0">
                <a:solidFill>
                  <a:srgbClr val="000000"/>
                </a:solidFill>
              </a:rPr>
              <a:t>Gabriella Y Meltzer</a:t>
            </a:r>
            <a:r>
              <a:rPr lang="en-US" sz="2400" dirty="0">
                <a:solidFill>
                  <a:srgbClr val="000000"/>
                </a:solidFill>
              </a:rPr>
              <a:t>, Joan A Casey, Joel Schwartz, Michelle L Bell, G Brooke Anderson, </a:t>
            </a:r>
            <a:br>
              <a:rPr lang="en-US" sz="2400" dirty="0">
                <a:solidFill>
                  <a:srgbClr val="000000"/>
                </a:solidFill>
              </a:rPr>
            </a:br>
            <a:r>
              <a:rPr lang="en-US" sz="2400" dirty="0">
                <a:solidFill>
                  <a:srgbClr val="000000"/>
                </a:solidFill>
              </a:rPr>
              <a:t>Marianthi-Anna Kioumourtzoglou, Robbie M Parks</a:t>
            </a:r>
          </a:p>
          <a:p>
            <a:pPr>
              <a:spcAft>
                <a:spcPts val="600"/>
              </a:spcAft>
            </a:pPr>
            <a:endParaRPr lang="en-US" sz="2400" dirty="0">
              <a:solidFill>
                <a:srgbClr val="000000"/>
              </a:solidFill>
            </a:endParaRPr>
          </a:p>
          <a:p>
            <a:pPr>
              <a:spcAft>
                <a:spcPts val="600"/>
              </a:spcAft>
            </a:pPr>
            <a:r>
              <a:rPr lang="en-US" sz="2400" dirty="0">
                <a:solidFill>
                  <a:srgbClr val="000000"/>
                </a:solidFill>
              </a:rPr>
              <a:t>June 21</a:t>
            </a:r>
            <a:r>
              <a:rPr lang="en-US" sz="2400" baseline="30000" dirty="0">
                <a:solidFill>
                  <a:srgbClr val="000000"/>
                </a:solidFill>
              </a:rPr>
              <a:t>st</a:t>
            </a:r>
            <a:r>
              <a:rPr lang="en-US" sz="2400" dirty="0">
                <a:solidFill>
                  <a:srgbClr val="000000"/>
                </a:solidFill>
              </a:rPr>
              <a:t>, 2023</a:t>
            </a:r>
          </a:p>
          <a:p>
            <a:pPr>
              <a:spcAft>
                <a:spcPts val="600"/>
              </a:spcAft>
            </a:pPr>
            <a:endParaRPr lang="en-US" sz="2400" dirty="0">
              <a:solidFill>
                <a:srgbClr val="000000"/>
              </a:solidFill>
            </a:endParaRPr>
          </a:p>
          <a:p>
            <a:pPr>
              <a:spcAft>
                <a:spcPts val="600"/>
              </a:spcAft>
            </a:pPr>
            <a:r>
              <a:rPr lang="en-US" sz="2400" dirty="0">
                <a:solidFill>
                  <a:srgbClr val="000000"/>
                </a:solidFill>
              </a:rPr>
              <a:t>Email: gm3085@cumc.columbia.edu</a:t>
            </a:r>
          </a:p>
          <a:p>
            <a:pPr>
              <a:spcAft>
                <a:spcPts val="600"/>
              </a:spcAft>
            </a:pPr>
            <a:r>
              <a:rPr lang="en-GB" sz="2400" dirty="0">
                <a:solidFill>
                  <a:srgbClr val="000000"/>
                </a:solidFill>
              </a:rPr>
              <a:t>Twitter: @</a:t>
            </a:r>
            <a:r>
              <a:rPr lang="en-GB" sz="2400" dirty="0" err="1">
                <a:solidFill>
                  <a:srgbClr val="000000"/>
                </a:solidFill>
              </a:rPr>
              <a:t>gabriellameltz</a:t>
            </a:r>
            <a:r>
              <a:rPr lang="en-GB" sz="2400" dirty="0">
                <a:solidFill>
                  <a:srgbClr val="000000"/>
                </a:solidFill>
              </a:rPr>
              <a:t> </a:t>
            </a:r>
          </a:p>
        </p:txBody>
      </p:sp>
      <p:pic>
        <p:nvPicPr>
          <p:cNvPr id="12" name="Picture 11">
            <a:extLst>
              <a:ext uri="{FF2B5EF4-FFF2-40B4-BE49-F238E27FC236}">
                <a16:creationId xmlns:a16="http://schemas.microsoft.com/office/drawing/2014/main" id="{694D26FD-FFFC-4947-B4BA-5B2CB15152AE}"/>
              </a:ext>
            </a:extLst>
          </p:cNvPr>
          <p:cNvPicPr>
            <a:picLocks noChangeAspect="1"/>
          </p:cNvPicPr>
          <p:nvPr/>
        </p:nvPicPr>
        <p:blipFill>
          <a:blip r:embed="rId3"/>
          <a:srcRect/>
          <a:stretch/>
        </p:blipFill>
        <p:spPr>
          <a:xfrm>
            <a:off x="7612891" y="475696"/>
            <a:ext cx="4083327" cy="5769918"/>
          </a:xfrm>
          <a:prstGeom prst="rect">
            <a:avLst/>
          </a:prstGeom>
        </p:spPr>
      </p:pic>
      <p:pic>
        <p:nvPicPr>
          <p:cNvPr id="10" name="Picture 9">
            <a:extLst>
              <a:ext uri="{FF2B5EF4-FFF2-40B4-BE49-F238E27FC236}">
                <a16:creationId xmlns:a16="http://schemas.microsoft.com/office/drawing/2014/main" id="{946C3E44-2966-6D4F-84E3-A266B88C3A7C}"/>
              </a:ext>
            </a:extLst>
          </p:cNvPr>
          <p:cNvPicPr>
            <a:picLocks noChangeAspect="1"/>
          </p:cNvPicPr>
          <p:nvPr/>
        </p:nvPicPr>
        <p:blipFill>
          <a:blip r:embed="rId4"/>
          <a:stretch>
            <a:fillRect/>
          </a:stretch>
        </p:blipFill>
        <p:spPr>
          <a:xfrm>
            <a:off x="227264" y="5985560"/>
            <a:ext cx="3711282" cy="520108"/>
          </a:xfrm>
          <a:prstGeom prst="rect">
            <a:avLst/>
          </a:prstGeom>
        </p:spPr>
      </p:pic>
      <p:sp>
        <p:nvSpPr>
          <p:cNvPr id="7" name="TextBox 6">
            <a:extLst>
              <a:ext uri="{FF2B5EF4-FFF2-40B4-BE49-F238E27FC236}">
                <a16:creationId xmlns:a16="http://schemas.microsoft.com/office/drawing/2014/main" id="{04753AC2-5458-0C4B-BE91-5C3702E4FE9E}"/>
              </a:ext>
            </a:extLst>
          </p:cNvPr>
          <p:cNvSpPr txBox="1"/>
          <p:nvPr/>
        </p:nvSpPr>
        <p:spPr>
          <a:xfrm>
            <a:off x="9981282" y="143221"/>
            <a:ext cx="1855122" cy="369332"/>
          </a:xfrm>
          <a:prstGeom prst="rect">
            <a:avLst/>
          </a:prstGeom>
          <a:noFill/>
        </p:spPr>
        <p:txBody>
          <a:bodyPr wrap="square" rtlCol="0">
            <a:spAutoFit/>
          </a:bodyPr>
          <a:lstStyle/>
          <a:p>
            <a:r>
              <a:rPr lang="en-US" dirty="0">
                <a:solidFill>
                  <a:srgbClr val="000000"/>
                </a:solidFill>
              </a:rPr>
              <a:t>Art by Amy Wolfe</a:t>
            </a:r>
          </a:p>
        </p:txBody>
      </p:sp>
      <p:sp>
        <p:nvSpPr>
          <p:cNvPr id="14" name="Title 5">
            <a:extLst>
              <a:ext uri="{FF2B5EF4-FFF2-40B4-BE49-F238E27FC236}">
                <a16:creationId xmlns:a16="http://schemas.microsoft.com/office/drawing/2014/main" id="{A869EF86-8F53-DD40-A3A7-A0AE6F9F88A3}"/>
              </a:ext>
            </a:extLst>
          </p:cNvPr>
          <p:cNvSpPr>
            <a:spLocks noGrp="1"/>
          </p:cNvSpPr>
          <p:nvPr>
            <p:ph type="title"/>
          </p:nvPr>
        </p:nvSpPr>
        <p:spPr>
          <a:xfrm>
            <a:off x="227264" y="273377"/>
            <a:ext cx="5171213" cy="1951349"/>
          </a:xfrm>
        </p:spPr>
        <p:txBody>
          <a:bodyPr>
            <a:normAutofit fontScale="90000"/>
          </a:bodyPr>
          <a:lstStyle/>
          <a:p>
            <a:pPr>
              <a:lnSpc>
                <a:spcPct val="100000"/>
              </a:lnSpc>
            </a:pPr>
            <a:r>
              <a:rPr lang="en-US" sz="4000" dirty="0">
                <a:solidFill>
                  <a:srgbClr val="000000"/>
                </a:solidFill>
                <a:latin typeface="+mn-lt"/>
                <a:cs typeface="Arial" panose="020B0604020202020204" pitchFamily="34" charset="0"/>
              </a:rPr>
              <a:t>Disruption to Test Scores after Tropical Cyclones in the United States</a:t>
            </a:r>
          </a:p>
        </p:txBody>
      </p:sp>
    </p:spTree>
    <p:extLst>
      <p:ext uri="{BB962C8B-B14F-4D97-AF65-F5344CB8AC3E}">
        <p14:creationId xmlns:p14="http://schemas.microsoft.com/office/powerpoint/2010/main" val="7457254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8222E4E-D4FD-B941-9192-45E103CFDDB8}"/>
              </a:ext>
            </a:extLst>
          </p:cNvPr>
          <p:cNvSpPr/>
          <p:nvPr/>
        </p:nvSpPr>
        <p:spPr>
          <a:xfrm>
            <a:off x="0" y="162632"/>
            <a:ext cx="4624552"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What is a tropical cyclone?</a:t>
            </a:r>
            <a:endParaRPr lang="en-US" sz="3600" dirty="0">
              <a:solidFill>
                <a:schemeClr val="bg1"/>
              </a:solidFill>
              <a:cs typeface="Arial" panose="020B0604020202020204" pitchFamily="34" charset="0"/>
            </a:endParaRPr>
          </a:p>
        </p:txBody>
      </p:sp>
      <p:pic>
        <p:nvPicPr>
          <p:cNvPr id="6" name="DrearyAlienatedAlligatorgar-mobile" descr="DrearyAlienatedAlligatorgar-mobile">
            <a:hlinkClick r:id="" action="ppaction://media"/>
            <a:extLst>
              <a:ext uri="{FF2B5EF4-FFF2-40B4-BE49-F238E27FC236}">
                <a16:creationId xmlns:a16="http://schemas.microsoft.com/office/drawing/2014/main" id="{2056174C-FC31-1843-96FB-A59B4F438F8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032000" y="698373"/>
            <a:ext cx="8128000" cy="6096000"/>
          </a:xfrm>
          <a:prstGeom prst="rect">
            <a:avLst/>
          </a:prstGeom>
        </p:spPr>
      </p:pic>
      <p:sp>
        <p:nvSpPr>
          <p:cNvPr id="5" name="Slide Number Placeholder 6">
            <a:extLst>
              <a:ext uri="{FF2B5EF4-FFF2-40B4-BE49-F238E27FC236}">
                <a16:creationId xmlns:a16="http://schemas.microsoft.com/office/drawing/2014/main" id="{8589FEF3-20BD-D144-BBA7-6383E56ABA42}"/>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2</a:t>
            </a:fld>
            <a:endParaRPr lang="en-US" dirty="0"/>
          </a:p>
        </p:txBody>
      </p:sp>
    </p:spTree>
    <p:extLst>
      <p:ext uri="{BB962C8B-B14F-4D97-AF65-F5344CB8AC3E}">
        <p14:creationId xmlns:p14="http://schemas.microsoft.com/office/powerpoint/2010/main" val="14150745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mediacall" presetSubtype="0" fill="hold" nodeType="withEffect">
                                  <p:stCondLst>
                                    <p:cond delay="0"/>
                                  </p:stCondLst>
                                  <p:childTnLst>
                                    <p:cmd type="call" cmd="playFrom(0.0)">
                                      <p:cBhvr>
                                        <p:cTn id="8" dur="47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9" repeatCount="indefinite" fill="hold" display="0">
                  <p:stCondLst>
                    <p:cond delay="indefinite"/>
                  </p:stCondLst>
                </p:cTn>
                <p:tgtEl>
                  <p:spTgt spid="6"/>
                </p:tgtEl>
              </p:cMediaNode>
            </p:video>
            <p:seq concurrent="1" nextAc="seek">
              <p:cTn id="10" restart="whenNotActive" fill="hold" evtFilter="cancelBubble" nodeType="interactiveSeq">
                <p:stCondLst>
                  <p:cond evt="onClick" delay="0">
                    <p:tgtEl>
                      <p:spTgt spid="6"/>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clickEffect">
                                  <p:stCondLst>
                                    <p:cond delay="0"/>
                                  </p:stCondLst>
                                  <p:childTnLst>
                                    <p:cmd type="call" cmd="togglePause">
                                      <p:cBhvr>
                                        <p:cTn id="14"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8222E4E-D4FD-B941-9192-45E103CFDDB8}"/>
              </a:ext>
            </a:extLst>
          </p:cNvPr>
          <p:cNvSpPr/>
          <p:nvPr/>
        </p:nvSpPr>
        <p:spPr>
          <a:xfrm>
            <a:off x="0" y="162632"/>
            <a:ext cx="5120640"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Tropical cyclones in the news</a:t>
            </a:r>
            <a:endParaRPr lang="en-US" sz="3600" dirty="0">
              <a:solidFill>
                <a:schemeClr val="bg1"/>
              </a:solidFill>
              <a:cs typeface="Arial" panose="020B0604020202020204" pitchFamily="34" charset="0"/>
            </a:endParaRPr>
          </a:p>
        </p:txBody>
      </p:sp>
      <p:sp>
        <p:nvSpPr>
          <p:cNvPr id="5" name="Slide Number Placeholder 6">
            <a:extLst>
              <a:ext uri="{FF2B5EF4-FFF2-40B4-BE49-F238E27FC236}">
                <a16:creationId xmlns:a16="http://schemas.microsoft.com/office/drawing/2014/main" id="{8589FEF3-20BD-D144-BBA7-6383E56ABA42}"/>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3</a:t>
            </a:fld>
            <a:endParaRPr lang="en-US" dirty="0"/>
          </a:p>
        </p:txBody>
      </p:sp>
      <p:pic>
        <p:nvPicPr>
          <p:cNvPr id="3" name="Picture 2">
            <a:extLst>
              <a:ext uri="{FF2B5EF4-FFF2-40B4-BE49-F238E27FC236}">
                <a16:creationId xmlns:a16="http://schemas.microsoft.com/office/drawing/2014/main" id="{D7B4FE3D-EEF8-9A2F-3114-1FA1AFE06D9F}"/>
              </a:ext>
            </a:extLst>
          </p:cNvPr>
          <p:cNvPicPr>
            <a:picLocks noChangeAspect="1"/>
          </p:cNvPicPr>
          <p:nvPr/>
        </p:nvPicPr>
        <p:blipFill>
          <a:blip r:embed="rId3"/>
          <a:stretch>
            <a:fillRect/>
          </a:stretch>
        </p:blipFill>
        <p:spPr>
          <a:xfrm>
            <a:off x="143511" y="668877"/>
            <a:ext cx="5715119" cy="4231109"/>
          </a:xfrm>
          <a:prstGeom prst="rect">
            <a:avLst/>
          </a:prstGeom>
        </p:spPr>
      </p:pic>
      <p:pic>
        <p:nvPicPr>
          <p:cNvPr id="7" name="Picture 6">
            <a:extLst>
              <a:ext uri="{FF2B5EF4-FFF2-40B4-BE49-F238E27FC236}">
                <a16:creationId xmlns:a16="http://schemas.microsoft.com/office/drawing/2014/main" id="{5C1D882D-9436-2E25-8A06-DAA36164775D}"/>
              </a:ext>
            </a:extLst>
          </p:cNvPr>
          <p:cNvPicPr>
            <a:picLocks noChangeAspect="1"/>
          </p:cNvPicPr>
          <p:nvPr/>
        </p:nvPicPr>
        <p:blipFill>
          <a:blip r:embed="rId4"/>
          <a:stretch>
            <a:fillRect/>
          </a:stretch>
        </p:blipFill>
        <p:spPr>
          <a:xfrm>
            <a:off x="3703649" y="1257855"/>
            <a:ext cx="5457092" cy="4694928"/>
          </a:xfrm>
          <a:prstGeom prst="rect">
            <a:avLst/>
          </a:prstGeom>
        </p:spPr>
      </p:pic>
      <p:pic>
        <p:nvPicPr>
          <p:cNvPr id="9" name="Picture 8">
            <a:extLst>
              <a:ext uri="{FF2B5EF4-FFF2-40B4-BE49-F238E27FC236}">
                <a16:creationId xmlns:a16="http://schemas.microsoft.com/office/drawing/2014/main" id="{B888D3CD-BCB9-C6E7-55E6-121813B8856E}"/>
              </a:ext>
            </a:extLst>
          </p:cNvPr>
          <p:cNvPicPr>
            <a:picLocks noChangeAspect="1"/>
          </p:cNvPicPr>
          <p:nvPr/>
        </p:nvPicPr>
        <p:blipFill>
          <a:blip r:embed="rId5"/>
          <a:stretch>
            <a:fillRect/>
          </a:stretch>
        </p:blipFill>
        <p:spPr>
          <a:xfrm>
            <a:off x="6982313" y="2393839"/>
            <a:ext cx="5073649" cy="4231110"/>
          </a:xfrm>
          <a:prstGeom prst="rect">
            <a:avLst/>
          </a:prstGeom>
        </p:spPr>
      </p:pic>
    </p:spTree>
    <p:extLst>
      <p:ext uri="{BB962C8B-B14F-4D97-AF65-F5344CB8AC3E}">
        <p14:creationId xmlns:p14="http://schemas.microsoft.com/office/powerpoint/2010/main" val="19492295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6">
            <a:extLst>
              <a:ext uri="{FF2B5EF4-FFF2-40B4-BE49-F238E27FC236}">
                <a16:creationId xmlns:a16="http://schemas.microsoft.com/office/drawing/2014/main" id="{8589FEF3-20BD-D144-BBA7-6383E56ABA42}"/>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4</a:t>
            </a:fld>
            <a:endParaRPr lang="en-US" dirty="0"/>
          </a:p>
        </p:txBody>
      </p:sp>
      <p:pic>
        <p:nvPicPr>
          <p:cNvPr id="2" name="Huff post picture">
            <a:extLst>
              <a:ext uri="{FF2B5EF4-FFF2-40B4-BE49-F238E27FC236}">
                <a16:creationId xmlns:a16="http://schemas.microsoft.com/office/drawing/2014/main" id="{712637ED-2B91-98B9-6991-B0D6AC2829F4}"/>
              </a:ext>
            </a:extLst>
          </p:cNvPr>
          <p:cNvPicPr>
            <a:picLocks noChangeAspect="1"/>
          </p:cNvPicPr>
          <p:nvPr/>
        </p:nvPicPr>
        <p:blipFill rotWithShape="1">
          <a:blip r:embed="rId3"/>
          <a:srcRect t="2131" b="2131"/>
          <a:stretch/>
        </p:blipFill>
        <p:spPr>
          <a:xfrm>
            <a:off x="2538662" y="874701"/>
            <a:ext cx="7114676" cy="5108597"/>
          </a:xfrm>
          <a:prstGeom prst="rect">
            <a:avLst/>
          </a:prstGeom>
        </p:spPr>
      </p:pic>
      <p:sp>
        <p:nvSpPr>
          <p:cNvPr id="3" name="Rectangle 2">
            <a:extLst>
              <a:ext uri="{FF2B5EF4-FFF2-40B4-BE49-F238E27FC236}">
                <a16:creationId xmlns:a16="http://schemas.microsoft.com/office/drawing/2014/main" id="{99D4B50B-64AF-08F3-2FF3-CADE0FBDD60F}"/>
              </a:ext>
            </a:extLst>
          </p:cNvPr>
          <p:cNvSpPr/>
          <p:nvPr/>
        </p:nvSpPr>
        <p:spPr>
          <a:xfrm>
            <a:off x="0" y="162632"/>
            <a:ext cx="5120640"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Tropical cyclones in the news</a:t>
            </a:r>
            <a:endParaRPr lang="en-US" sz="3600" dirty="0">
              <a:solidFill>
                <a:schemeClr val="bg1"/>
              </a:solidFill>
              <a:cs typeface="Arial" panose="020B0604020202020204" pitchFamily="34" charset="0"/>
            </a:endParaRPr>
          </a:p>
        </p:txBody>
      </p:sp>
      <p:sp>
        <p:nvSpPr>
          <p:cNvPr id="7" name="TextBox 6">
            <a:extLst>
              <a:ext uri="{FF2B5EF4-FFF2-40B4-BE49-F238E27FC236}">
                <a16:creationId xmlns:a16="http://schemas.microsoft.com/office/drawing/2014/main" id="{5A93925A-9687-4DC0-3180-1BA99AA4943F}"/>
              </a:ext>
            </a:extLst>
          </p:cNvPr>
          <p:cNvSpPr txBox="1"/>
          <p:nvPr/>
        </p:nvSpPr>
        <p:spPr>
          <a:xfrm>
            <a:off x="10550910" y="6488668"/>
            <a:ext cx="1641090" cy="369332"/>
          </a:xfrm>
          <a:prstGeom prst="rect">
            <a:avLst/>
          </a:prstGeom>
          <a:noFill/>
        </p:spPr>
        <p:txBody>
          <a:bodyPr wrap="none" rtlCol="0">
            <a:spAutoFit/>
          </a:bodyPr>
          <a:lstStyle/>
          <a:p>
            <a:r>
              <a:rPr lang="en-US" dirty="0"/>
              <a:t>Huffington Post</a:t>
            </a:r>
          </a:p>
        </p:txBody>
      </p:sp>
    </p:spTree>
    <p:extLst>
      <p:ext uri="{BB962C8B-B14F-4D97-AF65-F5344CB8AC3E}">
        <p14:creationId xmlns:p14="http://schemas.microsoft.com/office/powerpoint/2010/main" val="15382481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8222E4E-D4FD-B941-9192-45E103CFDDB8}"/>
              </a:ext>
            </a:extLst>
          </p:cNvPr>
          <p:cNvSpPr/>
          <p:nvPr/>
        </p:nvSpPr>
        <p:spPr>
          <a:xfrm>
            <a:off x="0" y="162632"/>
            <a:ext cx="3998422"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US educational system</a:t>
            </a:r>
            <a:endParaRPr lang="en-US" sz="3600" dirty="0">
              <a:solidFill>
                <a:schemeClr val="bg1"/>
              </a:solidFill>
              <a:cs typeface="Arial" panose="020B0604020202020204" pitchFamily="34" charset="0"/>
            </a:endParaRPr>
          </a:p>
        </p:txBody>
      </p:sp>
      <p:sp>
        <p:nvSpPr>
          <p:cNvPr id="5" name="Slide Number Placeholder 6">
            <a:extLst>
              <a:ext uri="{FF2B5EF4-FFF2-40B4-BE49-F238E27FC236}">
                <a16:creationId xmlns:a16="http://schemas.microsoft.com/office/drawing/2014/main" id="{8589FEF3-20BD-D144-BBA7-6383E56ABA42}"/>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5</a:t>
            </a:fld>
            <a:endParaRPr lang="en-US" dirty="0"/>
          </a:p>
        </p:txBody>
      </p:sp>
      <p:sp>
        <p:nvSpPr>
          <p:cNvPr id="2" name="Content Placeholder 2">
            <a:extLst>
              <a:ext uri="{FF2B5EF4-FFF2-40B4-BE49-F238E27FC236}">
                <a16:creationId xmlns:a16="http://schemas.microsoft.com/office/drawing/2014/main" id="{633E6519-D934-D482-459C-FB3687209E66}"/>
              </a:ext>
            </a:extLst>
          </p:cNvPr>
          <p:cNvSpPr txBox="1">
            <a:spLocks/>
          </p:cNvSpPr>
          <p:nvPr/>
        </p:nvSpPr>
        <p:spPr>
          <a:xfrm>
            <a:off x="477193" y="1600910"/>
            <a:ext cx="6062534" cy="4344931"/>
          </a:xfrm>
        </p:spPr>
        <p:txBody>
          <a:bodyP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3000" dirty="0">
                <a:solidFill>
                  <a:srgbClr val="000000"/>
                </a:solidFill>
              </a:rPr>
              <a:t>2001 No Child Left Behind Act requires all states to test academic progress in math and reading/language arts</a:t>
            </a:r>
          </a:p>
          <a:p>
            <a:pPr marL="0" indent="0">
              <a:buNone/>
            </a:pPr>
            <a:endParaRPr lang="en-GB" sz="3000" dirty="0">
              <a:solidFill>
                <a:srgbClr val="000000"/>
              </a:solidFill>
            </a:endParaRPr>
          </a:p>
          <a:p>
            <a:r>
              <a:rPr lang="en-GB" sz="3000" dirty="0">
                <a:solidFill>
                  <a:srgbClr val="000000"/>
                </a:solidFill>
              </a:rPr>
              <a:t>Tests administered to students in grades 3-8 typically in spring</a:t>
            </a:r>
            <a:br>
              <a:rPr lang="en-GB" sz="3000" dirty="0">
                <a:solidFill>
                  <a:srgbClr val="000000"/>
                </a:solidFill>
              </a:rPr>
            </a:br>
            <a:endParaRPr lang="en-GB" sz="3000" dirty="0">
              <a:solidFill>
                <a:srgbClr val="000000"/>
              </a:solidFill>
            </a:endParaRPr>
          </a:p>
        </p:txBody>
      </p:sp>
      <p:pic>
        <p:nvPicPr>
          <p:cNvPr id="1028" name="Picture 4" descr="History of Standardized Tests - ProCon.org">
            <a:extLst>
              <a:ext uri="{FF2B5EF4-FFF2-40B4-BE49-F238E27FC236}">
                <a16:creationId xmlns:a16="http://schemas.microsoft.com/office/drawing/2014/main" id="{937A6AD5-C554-A886-9B86-11C97890F7F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39727" y="1574425"/>
            <a:ext cx="5561143" cy="3709146"/>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12D521AB-40E6-F642-3BD8-285AEFDC040C}"/>
              </a:ext>
            </a:extLst>
          </p:cNvPr>
          <p:cNvSpPr txBox="1"/>
          <p:nvPr/>
        </p:nvSpPr>
        <p:spPr>
          <a:xfrm>
            <a:off x="9320298" y="5416797"/>
            <a:ext cx="2576946" cy="369332"/>
          </a:xfrm>
          <a:prstGeom prst="rect">
            <a:avLst/>
          </a:prstGeom>
          <a:noFill/>
        </p:spPr>
        <p:txBody>
          <a:bodyPr wrap="square">
            <a:spAutoFit/>
          </a:bodyPr>
          <a:lstStyle/>
          <a:p>
            <a:r>
              <a:rPr lang="en-GB" i="0" dirty="0">
                <a:effectLst/>
                <a:latin typeface="Slack-Lato"/>
              </a:rPr>
              <a:t>Paul Morse/White House</a:t>
            </a:r>
            <a:endParaRPr lang="en-US" dirty="0"/>
          </a:p>
        </p:txBody>
      </p:sp>
    </p:spTree>
    <p:extLst>
      <p:ext uri="{BB962C8B-B14F-4D97-AF65-F5344CB8AC3E}">
        <p14:creationId xmlns:p14="http://schemas.microsoft.com/office/powerpoint/2010/main" val="29756054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Huffington Post">
            <a:extLst>
              <a:ext uri="{FF2B5EF4-FFF2-40B4-BE49-F238E27FC236}">
                <a16:creationId xmlns:a16="http://schemas.microsoft.com/office/drawing/2014/main" id="{E8B6889B-AFEA-C640-868F-F4E4CDEDEB26}"/>
              </a:ext>
            </a:extLst>
          </p:cNvPr>
          <p:cNvSpPr txBox="1"/>
          <p:nvPr/>
        </p:nvSpPr>
        <p:spPr>
          <a:xfrm>
            <a:off x="10133351" y="6510682"/>
            <a:ext cx="1709936" cy="369332"/>
          </a:xfrm>
          <a:prstGeom prst="rect">
            <a:avLst/>
          </a:prstGeom>
          <a:noFill/>
        </p:spPr>
        <p:txBody>
          <a:bodyPr wrap="square" rtlCol="0">
            <a:spAutoFit/>
          </a:bodyPr>
          <a:lstStyle/>
          <a:p>
            <a:r>
              <a:rPr lang="en-GB" dirty="0"/>
              <a:t>Huffington Post</a:t>
            </a:r>
            <a:endParaRPr lang="en-US" sz="1600" dirty="0">
              <a:solidFill>
                <a:srgbClr val="000000"/>
              </a:solidFill>
            </a:endParaRPr>
          </a:p>
        </p:txBody>
      </p:sp>
      <p:pic>
        <p:nvPicPr>
          <p:cNvPr id="15" name="Damage timeseries">
            <a:extLst>
              <a:ext uri="{FF2B5EF4-FFF2-40B4-BE49-F238E27FC236}">
                <a16:creationId xmlns:a16="http://schemas.microsoft.com/office/drawing/2014/main" id="{8DF50F51-C20A-F344-B87A-8FB884F8F98D}"/>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5297168" y="1498736"/>
            <a:ext cx="6463905" cy="3973900"/>
          </a:xfrm>
          <a:prstGeom prst="rect">
            <a:avLst/>
          </a:prstGeom>
        </p:spPr>
      </p:pic>
      <p:sp>
        <p:nvSpPr>
          <p:cNvPr id="16" name="Weinkle et al.">
            <a:extLst>
              <a:ext uri="{FF2B5EF4-FFF2-40B4-BE49-F238E27FC236}">
                <a16:creationId xmlns:a16="http://schemas.microsoft.com/office/drawing/2014/main" id="{EBE48F60-EB7D-1B48-A31F-BE7882D05C5F}"/>
              </a:ext>
            </a:extLst>
          </p:cNvPr>
          <p:cNvSpPr txBox="1"/>
          <p:nvPr/>
        </p:nvSpPr>
        <p:spPr>
          <a:xfrm>
            <a:off x="8173118" y="6483191"/>
            <a:ext cx="3670169" cy="338554"/>
          </a:xfrm>
          <a:prstGeom prst="rect">
            <a:avLst/>
          </a:prstGeom>
          <a:noFill/>
        </p:spPr>
        <p:txBody>
          <a:bodyPr wrap="square" rtlCol="0">
            <a:spAutoFit/>
          </a:bodyPr>
          <a:lstStyle/>
          <a:p>
            <a:r>
              <a:rPr lang="en-US" sz="1600" dirty="0" err="1">
                <a:solidFill>
                  <a:srgbClr val="000000"/>
                </a:solidFill>
              </a:rPr>
              <a:t>Weinkle</a:t>
            </a:r>
            <a:r>
              <a:rPr lang="en-US" sz="1600" dirty="0">
                <a:solidFill>
                  <a:srgbClr val="000000"/>
                </a:solidFill>
              </a:rPr>
              <a:t> et al., </a:t>
            </a:r>
            <a:r>
              <a:rPr lang="en-US" sz="1600" i="1" dirty="0">
                <a:solidFill>
                  <a:srgbClr val="000000"/>
                </a:solidFill>
              </a:rPr>
              <a:t>Nature Sustainability</a:t>
            </a:r>
            <a:r>
              <a:rPr lang="en-US" sz="1600" dirty="0">
                <a:solidFill>
                  <a:srgbClr val="000000"/>
                </a:solidFill>
              </a:rPr>
              <a:t>, 2018</a:t>
            </a:r>
          </a:p>
        </p:txBody>
      </p:sp>
      <p:pic>
        <p:nvPicPr>
          <p:cNvPr id="13" name="Figure Wang">
            <a:extLst>
              <a:ext uri="{FF2B5EF4-FFF2-40B4-BE49-F238E27FC236}">
                <a16:creationId xmlns:a16="http://schemas.microsoft.com/office/drawing/2014/main" id="{4C82DBBE-1E60-6F41-BED9-BA12065FF064}"/>
              </a:ext>
            </a:extLst>
          </p:cNvPr>
          <p:cNvPicPr>
            <a:picLocks noChangeAspect="1"/>
          </p:cNvPicPr>
          <p:nvPr/>
        </p:nvPicPr>
        <p:blipFill>
          <a:blip r:embed="rId4"/>
          <a:srcRect/>
          <a:stretch/>
        </p:blipFill>
        <p:spPr>
          <a:xfrm>
            <a:off x="5297168" y="2318884"/>
            <a:ext cx="6826351" cy="2191898"/>
          </a:xfrm>
          <a:prstGeom prst="rect">
            <a:avLst/>
          </a:prstGeom>
        </p:spPr>
      </p:pic>
      <p:sp>
        <p:nvSpPr>
          <p:cNvPr id="26" name="Wang et al">
            <a:extLst>
              <a:ext uri="{FF2B5EF4-FFF2-40B4-BE49-F238E27FC236}">
                <a16:creationId xmlns:a16="http://schemas.microsoft.com/office/drawing/2014/main" id="{D102E052-25CA-324F-9FB0-9AF16E32FB9A}"/>
              </a:ext>
            </a:extLst>
          </p:cNvPr>
          <p:cNvSpPr txBox="1"/>
          <p:nvPr/>
        </p:nvSpPr>
        <p:spPr>
          <a:xfrm>
            <a:off x="9011695" y="6463091"/>
            <a:ext cx="2849772" cy="338554"/>
          </a:xfrm>
          <a:prstGeom prst="rect">
            <a:avLst/>
          </a:prstGeom>
          <a:noFill/>
        </p:spPr>
        <p:txBody>
          <a:bodyPr wrap="square" rtlCol="0">
            <a:spAutoFit/>
          </a:bodyPr>
          <a:lstStyle/>
          <a:p>
            <a:r>
              <a:rPr lang="en-US" sz="1600" dirty="0">
                <a:solidFill>
                  <a:srgbClr val="000000"/>
                </a:solidFill>
              </a:rPr>
              <a:t>Wang and Toumi, </a:t>
            </a:r>
            <a:r>
              <a:rPr lang="en-US" sz="1600" i="1" dirty="0">
                <a:solidFill>
                  <a:srgbClr val="000000"/>
                </a:solidFill>
              </a:rPr>
              <a:t>Science</a:t>
            </a:r>
            <a:r>
              <a:rPr lang="en-US" sz="1600" dirty="0">
                <a:solidFill>
                  <a:srgbClr val="000000"/>
                </a:solidFill>
              </a:rPr>
              <a:t>, 2021</a:t>
            </a:r>
          </a:p>
        </p:txBody>
      </p:sp>
      <p:pic>
        <p:nvPicPr>
          <p:cNvPr id="4" name="Hurricane names">
            <a:extLst>
              <a:ext uri="{FF2B5EF4-FFF2-40B4-BE49-F238E27FC236}">
                <a16:creationId xmlns:a16="http://schemas.microsoft.com/office/drawing/2014/main" id="{0FE3076E-B9A1-D748-82D3-54D558A33AAB}"/>
              </a:ext>
            </a:extLst>
          </p:cNvPr>
          <p:cNvPicPr>
            <a:picLocks noChangeAspect="1"/>
          </p:cNvPicPr>
          <p:nvPr/>
        </p:nvPicPr>
        <p:blipFill>
          <a:blip r:embed="rId5"/>
          <a:srcRect/>
          <a:stretch/>
        </p:blipFill>
        <p:spPr>
          <a:xfrm>
            <a:off x="5926989" y="1217633"/>
            <a:ext cx="5688677" cy="4046584"/>
          </a:xfrm>
          <a:prstGeom prst="rect">
            <a:avLst/>
          </a:prstGeom>
        </p:spPr>
      </p:pic>
      <p:sp>
        <p:nvSpPr>
          <p:cNvPr id="14" name="NOAA">
            <a:extLst>
              <a:ext uri="{FF2B5EF4-FFF2-40B4-BE49-F238E27FC236}">
                <a16:creationId xmlns:a16="http://schemas.microsoft.com/office/drawing/2014/main" id="{E59AF7D0-D839-A846-87AA-85921346780A}"/>
              </a:ext>
            </a:extLst>
          </p:cNvPr>
          <p:cNvSpPr txBox="1"/>
          <p:nvPr/>
        </p:nvSpPr>
        <p:spPr>
          <a:xfrm>
            <a:off x="11031161" y="6503774"/>
            <a:ext cx="729912" cy="338554"/>
          </a:xfrm>
          <a:prstGeom prst="rect">
            <a:avLst/>
          </a:prstGeom>
          <a:noFill/>
        </p:spPr>
        <p:txBody>
          <a:bodyPr wrap="square" rtlCol="0">
            <a:spAutoFit/>
          </a:bodyPr>
          <a:lstStyle/>
          <a:p>
            <a:r>
              <a:rPr lang="en-US" sz="1600" dirty="0">
                <a:solidFill>
                  <a:srgbClr val="000000"/>
                </a:solidFill>
              </a:rPr>
              <a:t>NOAA</a:t>
            </a:r>
          </a:p>
        </p:txBody>
      </p:sp>
      <p:sp>
        <p:nvSpPr>
          <p:cNvPr id="22" name="Slide Number Placeholder 6">
            <a:extLst>
              <a:ext uri="{FF2B5EF4-FFF2-40B4-BE49-F238E27FC236}">
                <a16:creationId xmlns:a16="http://schemas.microsoft.com/office/drawing/2014/main" id="{2B61E73B-5B3E-EB40-9D1F-BC8C1A3457AE}"/>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6</a:t>
            </a:fld>
            <a:endParaRPr lang="en-US" dirty="0"/>
          </a:p>
        </p:txBody>
      </p:sp>
      <p:sp>
        <p:nvSpPr>
          <p:cNvPr id="8" name="Main text">
            <a:extLst>
              <a:ext uri="{FF2B5EF4-FFF2-40B4-BE49-F238E27FC236}">
                <a16:creationId xmlns:a16="http://schemas.microsoft.com/office/drawing/2014/main" id="{D373A737-F276-7F4F-AEF8-CEAF88E6E0D1}"/>
              </a:ext>
            </a:extLst>
          </p:cNvPr>
          <p:cNvSpPr txBox="1"/>
          <p:nvPr/>
        </p:nvSpPr>
        <p:spPr>
          <a:xfrm>
            <a:off x="118761" y="697579"/>
            <a:ext cx="6390194" cy="6081858"/>
          </a:xfrm>
          <a:prstGeom prst="rect">
            <a:avLst/>
          </a:prstGeom>
          <a:noFill/>
        </p:spPr>
        <p:txBody>
          <a:bodyPr wrap="square" rtlCol="0">
            <a:spAutoFit/>
          </a:bodyPr>
          <a:lstStyle/>
          <a:p>
            <a:pPr marL="457200" indent="-457200">
              <a:lnSpc>
                <a:spcPct val="120000"/>
              </a:lnSpc>
              <a:buFont typeface="+mj-lt"/>
              <a:buAutoNum type="arabicPeriod"/>
            </a:pPr>
            <a:r>
              <a:rPr lang="en-GB" sz="1600" b="1" dirty="0">
                <a:solidFill>
                  <a:schemeClr val="accent1"/>
                </a:solidFill>
                <a:latin typeface="Arial" panose="020B0604020202020204" pitchFamily="34" charset="0"/>
                <a:cs typeface="Arial" panose="020B0604020202020204" pitchFamily="34" charset="0"/>
              </a:rPr>
              <a:t>Very active in US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2020 season most active on record</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2021: 3rd time on record names exhausted</a:t>
            </a:r>
          </a:p>
          <a:p>
            <a:pPr>
              <a:lnSpc>
                <a:spcPct val="120000"/>
              </a:lnSpc>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2"/>
            </a:pPr>
            <a:r>
              <a:rPr lang="en-GB" sz="1600" b="1" dirty="0">
                <a:solidFill>
                  <a:schemeClr val="accent1"/>
                </a:solidFill>
                <a:latin typeface="Arial" panose="020B0604020202020204" pitchFamily="34" charset="0"/>
                <a:cs typeface="Arial" panose="020B0604020202020204" pitchFamily="34" charset="0"/>
              </a:rPr>
              <a:t>Will remain a threat in US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Longer landfall and peak closer to land</a:t>
            </a:r>
          </a:p>
          <a:p>
            <a:pPr marL="285750" indent="-285750">
              <a:lnSpc>
                <a:spcPct val="120000"/>
              </a:lnSpc>
              <a:buFont typeface="Arial" panose="020B0604020202020204" pitchFamily="34" charset="0"/>
              <a:buChar char="•"/>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3"/>
            </a:pPr>
            <a:r>
              <a:rPr lang="en-GB" sz="1600" b="1" dirty="0">
                <a:solidFill>
                  <a:schemeClr val="accent1"/>
                </a:solidFill>
                <a:latin typeface="Arial" panose="020B0604020202020204" pitchFamily="34" charset="0"/>
                <a:cs typeface="Arial" panose="020B0604020202020204" pitchFamily="34" charset="0"/>
              </a:rPr>
              <a:t>Extremely costly</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Over $2 trillion in damage</a:t>
            </a:r>
          </a:p>
          <a:p>
            <a:pPr marL="285750" indent="-285750">
              <a:lnSpc>
                <a:spcPct val="120000"/>
              </a:lnSpc>
              <a:buFont typeface="Arial" panose="020B0604020202020204" pitchFamily="34" charset="0"/>
              <a:buChar char="•"/>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4"/>
            </a:pPr>
            <a:r>
              <a:rPr lang="en-GB" sz="1600" b="1" dirty="0">
                <a:solidFill>
                  <a:schemeClr val="accent1"/>
                </a:solidFill>
                <a:latin typeface="Arial" panose="020B0604020202020204" pitchFamily="34" charset="0"/>
                <a:cs typeface="Arial" panose="020B0604020202020204" pitchFamily="34" charset="0"/>
              </a:rPr>
              <a:t>Evidence of serious educational consequences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Hurricane Katrina displaced 100k-200k students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Destroyed 78% of New Orleans public school buildings</a:t>
            </a:r>
          </a:p>
          <a:p>
            <a:pPr>
              <a:lnSpc>
                <a:spcPct val="120000"/>
              </a:lnSpc>
            </a:pPr>
            <a:endParaRPr lang="en-GB" sz="1600"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5"/>
            </a:pPr>
            <a:r>
              <a:rPr lang="en-GB" sz="1600" b="1" dirty="0">
                <a:solidFill>
                  <a:schemeClr val="accent1"/>
                </a:solidFill>
                <a:latin typeface="Arial" panose="020B0604020202020204" pitchFamily="34" charset="0"/>
                <a:cs typeface="Arial" panose="020B0604020202020204" pitchFamily="34" charset="0"/>
              </a:rPr>
              <a:t>Serious health consequences</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Emerging detailed evidence of mortality and morbidity</a:t>
            </a:r>
          </a:p>
          <a:p>
            <a:pPr marL="285750" indent="-285750">
              <a:lnSpc>
                <a:spcPct val="120000"/>
              </a:lnSpc>
              <a:buFont typeface="Arial" panose="020B0604020202020204" pitchFamily="34" charset="0"/>
              <a:buChar char="•"/>
            </a:pPr>
            <a:endParaRPr lang="en-GB" dirty="0">
              <a:latin typeface="Arial" panose="020B0604020202020204" pitchFamily="34" charset="0"/>
              <a:cs typeface="Arial" panose="020B0604020202020204" pitchFamily="34" charset="0"/>
            </a:endParaRPr>
          </a:p>
          <a:p>
            <a:pPr marL="457200" indent="-457200">
              <a:lnSpc>
                <a:spcPct val="120000"/>
              </a:lnSpc>
              <a:buFont typeface="+mj-lt"/>
              <a:buAutoNum type="arabicPeriod" startAt="6"/>
            </a:pPr>
            <a:r>
              <a:rPr lang="en-GB" b="1" dirty="0">
                <a:solidFill>
                  <a:schemeClr val="accent1"/>
                </a:solidFill>
                <a:latin typeface="Arial" panose="020B0604020202020204" pitchFamily="34" charset="0"/>
                <a:cs typeface="Arial" panose="020B0604020202020204" pitchFamily="34" charset="0"/>
              </a:rPr>
              <a:t>Resilience is a matter of environmental justice</a:t>
            </a:r>
          </a:p>
          <a:p>
            <a:pPr marL="285750" indent="-285750">
              <a:lnSpc>
                <a:spcPct val="120000"/>
              </a:lnSpc>
              <a:buFont typeface="Arial" panose="020B0604020202020204" pitchFamily="34" charset="0"/>
              <a:buChar char="•"/>
            </a:pPr>
            <a:r>
              <a:rPr lang="en-GB" sz="1600" dirty="0">
                <a:latin typeface="Arial" panose="020B0604020202020204" pitchFamily="34" charset="0"/>
                <a:cs typeface="Arial" panose="020B0604020202020204" pitchFamily="34" charset="0"/>
              </a:rPr>
              <a:t>Impact low-income and historically disadvantaged communities</a:t>
            </a:r>
          </a:p>
          <a:p>
            <a:pPr marL="285750" indent="-285750">
              <a:lnSpc>
                <a:spcPct val="120000"/>
              </a:lnSpc>
              <a:buFont typeface="Arial" panose="020B0604020202020204" pitchFamily="34" charset="0"/>
              <a:buChar char="•"/>
            </a:pPr>
            <a:endParaRPr lang="en-GB" dirty="0">
              <a:latin typeface="Arial" panose="020B0604020202020204" pitchFamily="34" charset="0"/>
              <a:cs typeface="Arial" panose="020B0604020202020204" pitchFamily="34" charset="0"/>
            </a:endParaRPr>
          </a:p>
        </p:txBody>
      </p:sp>
      <p:sp>
        <p:nvSpPr>
          <p:cNvPr id="5" name="Title">
            <a:extLst>
              <a:ext uri="{FF2B5EF4-FFF2-40B4-BE49-F238E27FC236}">
                <a16:creationId xmlns:a16="http://schemas.microsoft.com/office/drawing/2014/main" id="{6EF9F573-F5C9-2A4F-9FCC-AAB9E6084D60}"/>
              </a:ext>
            </a:extLst>
          </p:cNvPr>
          <p:cNvSpPr/>
          <p:nvPr/>
        </p:nvSpPr>
        <p:spPr>
          <a:xfrm>
            <a:off x="0" y="152122"/>
            <a:ext cx="7740000"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Why should we care about tropical cyclones?</a:t>
            </a:r>
            <a:endParaRPr lang="en-US" sz="3600" dirty="0">
              <a:solidFill>
                <a:schemeClr val="bg1"/>
              </a:solidFill>
              <a:cs typeface="Arial" panose="020B0604020202020204" pitchFamily="34" charset="0"/>
            </a:endParaRPr>
          </a:p>
        </p:txBody>
      </p:sp>
      <p:pic>
        <p:nvPicPr>
          <p:cNvPr id="19" name="Huff post picture">
            <a:extLst>
              <a:ext uri="{FF2B5EF4-FFF2-40B4-BE49-F238E27FC236}">
                <a16:creationId xmlns:a16="http://schemas.microsoft.com/office/drawing/2014/main" id="{46BD9AB5-816B-EC43-A913-A323BA62A6F5}"/>
              </a:ext>
            </a:extLst>
          </p:cNvPr>
          <p:cNvPicPr>
            <a:picLocks noChangeAspect="1"/>
          </p:cNvPicPr>
          <p:nvPr/>
        </p:nvPicPr>
        <p:blipFill rotWithShape="1">
          <a:blip r:embed="rId6"/>
          <a:srcRect t="2131" b="2131"/>
          <a:stretch/>
        </p:blipFill>
        <p:spPr>
          <a:xfrm>
            <a:off x="5971235" y="1515028"/>
            <a:ext cx="5963956" cy="4282338"/>
          </a:xfrm>
          <a:prstGeom prst="rect">
            <a:avLst/>
          </a:prstGeom>
        </p:spPr>
      </p:pic>
      <p:sp>
        <p:nvSpPr>
          <p:cNvPr id="2" name="Title Wang">
            <a:extLst>
              <a:ext uri="{FF2B5EF4-FFF2-40B4-BE49-F238E27FC236}">
                <a16:creationId xmlns:a16="http://schemas.microsoft.com/office/drawing/2014/main" id="{D95A43C5-6D42-3B4D-93CE-AEB3A1ABF043}"/>
              </a:ext>
            </a:extLst>
          </p:cNvPr>
          <p:cNvSpPr/>
          <p:nvPr/>
        </p:nvSpPr>
        <p:spPr>
          <a:xfrm>
            <a:off x="6096000" y="1683163"/>
            <a:ext cx="5228226" cy="369332"/>
          </a:xfrm>
          <a:prstGeom prst="rect">
            <a:avLst/>
          </a:prstGeom>
        </p:spPr>
        <p:txBody>
          <a:bodyPr wrap="none">
            <a:spAutoFit/>
          </a:bodyPr>
          <a:lstStyle/>
          <a:p>
            <a:r>
              <a:rPr lang="en-US" dirty="0"/>
              <a:t>Landward migration of global tropical cyclone activity.</a:t>
            </a:r>
          </a:p>
        </p:txBody>
      </p:sp>
      <p:sp>
        <p:nvSpPr>
          <p:cNvPr id="21" name="Title Weinkle">
            <a:extLst>
              <a:ext uri="{FF2B5EF4-FFF2-40B4-BE49-F238E27FC236}">
                <a16:creationId xmlns:a16="http://schemas.microsoft.com/office/drawing/2014/main" id="{88DD8114-757F-0647-8EED-353FB1DD1778}"/>
              </a:ext>
            </a:extLst>
          </p:cNvPr>
          <p:cNvSpPr/>
          <p:nvPr/>
        </p:nvSpPr>
        <p:spPr>
          <a:xfrm>
            <a:off x="6096000" y="1129404"/>
            <a:ext cx="5177443" cy="369332"/>
          </a:xfrm>
          <a:prstGeom prst="rect">
            <a:avLst/>
          </a:prstGeom>
        </p:spPr>
        <p:txBody>
          <a:bodyPr wrap="none">
            <a:spAutoFit/>
          </a:bodyPr>
          <a:lstStyle/>
          <a:p>
            <a:r>
              <a:rPr lang="en-US" dirty="0"/>
              <a:t>Normalized US hurricane damage from 1900 to 2017.</a:t>
            </a:r>
          </a:p>
        </p:txBody>
      </p:sp>
      <p:pic>
        <p:nvPicPr>
          <p:cNvPr id="3" name="Tropical cyclone hospitalizations">
            <a:extLst>
              <a:ext uri="{FF2B5EF4-FFF2-40B4-BE49-F238E27FC236}">
                <a16:creationId xmlns:a16="http://schemas.microsoft.com/office/drawing/2014/main" id="{F1435CCF-036C-BEF7-7755-DDF8A0912383}"/>
              </a:ext>
            </a:extLst>
          </p:cNvPr>
          <p:cNvPicPr>
            <a:picLocks noChangeAspect="1"/>
          </p:cNvPicPr>
          <p:nvPr/>
        </p:nvPicPr>
        <p:blipFill rotWithShape="1">
          <a:blip r:embed="rId7"/>
          <a:srcRect l="-570" r="-645"/>
          <a:stretch/>
        </p:blipFill>
        <p:spPr>
          <a:xfrm>
            <a:off x="5314507" y="1867829"/>
            <a:ext cx="6913640" cy="3237110"/>
          </a:xfrm>
          <a:prstGeom prst="rect">
            <a:avLst/>
          </a:prstGeom>
        </p:spPr>
      </p:pic>
      <p:sp>
        <p:nvSpPr>
          <p:cNvPr id="24" name="NASA">
            <a:extLst>
              <a:ext uri="{FF2B5EF4-FFF2-40B4-BE49-F238E27FC236}">
                <a16:creationId xmlns:a16="http://schemas.microsoft.com/office/drawing/2014/main" id="{BBE80C18-7078-7042-AF31-6A86C82CBE50}"/>
              </a:ext>
            </a:extLst>
          </p:cNvPr>
          <p:cNvSpPr txBox="1"/>
          <p:nvPr/>
        </p:nvSpPr>
        <p:spPr>
          <a:xfrm>
            <a:off x="9686056" y="6476738"/>
            <a:ext cx="2157231" cy="338554"/>
          </a:xfrm>
          <a:prstGeom prst="rect">
            <a:avLst/>
          </a:prstGeom>
          <a:noFill/>
        </p:spPr>
        <p:txBody>
          <a:bodyPr wrap="square" rtlCol="0">
            <a:spAutoFit/>
          </a:bodyPr>
          <a:lstStyle/>
          <a:p>
            <a:r>
              <a:rPr lang="en-US" sz="1600" dirty="0">
                <a:solidFill>
                  <a:srgbClr val="000000"/>
                </a:solidFill>
              </a:rPr>
              <a:t>Parks et al., </a:t>
            </a:r>
            <a:r>
              <a:rPr lang="en-US" sz="1600" i="1" dirty="0">
                <a:solidFill>
                  <a:srgbClr val="000000"/>
                </a:solidFill>
              </a:rPr>
              <a:t>JAMA</a:t>
            </a:r>
            <a:r>
              <a:rPr lang="en-US" sz="1600" dirty="0">
                <a:solidFill>
                  <a:srgbClr val="000000"/>
                </a:solidFill>
              </a:rPr>
              <a:t> 2022 </a:t>
            </a:r>
          </a:p>
        </p:txBody>
      </p:sp>
      <p:pic>
        <p:nvPicPr>
          <p:cNvPr id="1030" name="All TCs worldwide" hidden="1">
            <a:extLst>
              <a:ext uri="{FF2B5EF4-FFF2-40B4-BE49-F238E27FC236}">
                <a16:creationId xmlns:a16="http://schemas.microsoft.com/office/drawing/2014/main" id="{8874AC41-F4C9-DF4B-B092-17315B37E3A1}"/>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849302" y="1372645"/>
            <a:ext cx="6390194" cy="4389512"/>
          </a:xfrm>
          <a:prstGeom prst="rect">
            <a:avLst/>
          </a:prstGeom>
          <a:noFill/>
          <a:extLst>
            <a:ext uri="{909E8E84-426E-40DD-AFC4-6F175D3DCCD1}">
              <a14:hiddenFill xmlns:a14="http://schemas.microsoft.com/office/drawing/2010/main">
                <a:solidFill>
                  <a:srgbClr val="FFFFFF"/>
                </a:solidFill>
              </a14:hiddenFill>
            </a:ext>
          </a:extLst>
        </p:spPr>
      </p:pic>
      <p:pic>
        <p:nvPicPr>
          <p:cNvPr id="17" name="Billion dollar events" hidden="1">
            <a:extLst>
              <a:ext uri="{FF2B5EF4-FFF2-40B4-BE49-F238E27FC236}">
                <a16:creationId xmlns:a16="http://schemas.microsoft.com/office/drawing/2014/main" id="{B2697B51-6DE4-AA45-B1BA-42AC335C7BD9}"/>
              </a:ext>
            </a:extLst>
          </p:cNvPr>
          <p:cNvPicPr>
            <a:picLocks noChangeAspect="1"/>
          </p:cNvPicPr>
          <p:nvPr/>
        </p:nvPicPr>
        <p:blipFill>
          <a:blip r:embed="rId9">
            <a:extLst>
              <a:ext uri="{28A0092B-C50C-407E-A947-70E740481C1C}">
                <a14:useLocalDpi xmlns:a14="http://schemas.microsoft.com/office/drawing/2010/main" val="0"/>
              </a:ext>
            </a:extLst>
          </a:blip>
          <a:srcRect/>
          <a:stretch/>
        </p:blipFill>
        <p:spPr>
          <a:xfrm>
            <a:off x="5297168" y="1722036"/>
            <a:ext cx="6801223" cy="3527300"/>
          </a:xfrm>
          <a:prstGeom prst="rect">
            <a:avLst/>
          </a:prstGeom>
        </p:spPr>
      </p:pic>
      <p:sp>
        <p:nvSpPr>
          <p:cNvPr id="18" name="NOAA" hidden="1">
            <a:extLst>
              <a:ext uri="{FF2B5EF4-FFF2-40B4-BE49-F238E27FC236}">
                <a16:creationId xmlns:a16="http://schemas.microsoft.com/office/drawing/2014/main" id="{08079EE7-A25D-654F-B86C-C28DC754B5E5}"/>
              </a:ext>
            </a:extLst>
          </p:cNvPr>
          <p:cNvSpPr txBox="1"/>
          <p:nvPr/>
        </p:nvSpPr>
        <p:spPr>
          <a:xfrm>
            <a:off x="11099054" y="6462074"/>
            <a:ext cx="721239" cy="338554"/>
          </a:xfrm>
          <a:prstGeom prst="rect">
            <a:avLst/>
          </a:prstGeom>
          <a:noFill/>
        </p:spPr>
        <p:txBody>
          <a:bodyPr wrap="square" rtlCol="0">
            <a:spAutoFit/>
          </a:bodyPr>
          <a:lstStyle/>
          <a:p>
            <a:r>
              <a:rPr lang="en-US" sz="1600" dirty="0">
                <a:solidFill>
                  <a:srgbClr val="000000"/>
                </a:solidFill>
              </a:rPr>
              <a:t>NOAA</a:t>
            </a:r>
          </a:p>
        </p:txBody>
      </p:sp>
    </p:spTree>
    <p:extLst>
      <p:ext uri="{BB962C8B-B14F-4D97-AF65-F5344CB8AC3E}">
        <p14:creationId xmlns:p14="http://schemas.microsoft.com/office/powerpoint/2010/main" val="36261728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grpId="1" nodeType="clickEffect">
                                  <p:stCondLst>
                                    <p:cond delay="0"/>
                                  </p:stCondLst>
                                  <p:childTnLst>
                                    <p:set>
                                      <p:cBhvr>
                                        <p:cTn id="28" dur="1" fill="hold">
                                          <p:stCondLst>
                                            <p:cond delay="0"/>
                                          </p:stCondLst>
                                        </p:cTn>
                                        <p:tgtEl>
                                          <p:spTgt spid="14"/>
                                        </p:tgtEl>
                                        <p:attrNameLst>
                                          <p:attrName>style.visibility</p:attrName>
                                        </p:attrNameLst>
                                      </p:cBhvr>
                                      <p:to>
                                        <p:strVal val="hidden"/>
                                      </p:to>
                                    </p:set>
                                  </p:childTnLst>
                                </p:cTn>
                              </p:par>
                              <p:par>
                                <p:cTn id="29" presetID="1" presetClass="exit" presetSubtype="0" fill="hold" nodeType="withEffect">
                                  <p:stCondLst>
                                    <p:cond delay="0"/>
                                  </p:stCondLst>
                                  <p:childTnLst>
                                    <p:set>
                                      <p:cBhvr>
                                        <p:cTn id="30" dur="1" fill="hold">
                                          <p:stCondLst>
                                            <p:cond delay="0"/>
                                          </p:stCondLst>
                                        </p:cTn>
                                        <p:tgtEl>
                                          <p:spTgt spid="4"/>
                                        </p:tgtEl>
                                        <p:attrNameLst>
                                          <p:attrName>style.visibility</p:attrName>
                                        </p:attrNameLst>
                                      </p:cBhvr>
                                      <p:to>
                                        <p:strVal val="hidden"/>
                                      </p:to>
                                    </p:set>
                                  </p:childTnLst>
                                </p:cTn>
                              </p:par>
                              <p:par>
                                <p:cTn id="31" presetID="1" presetClass="entr" presetSubtype="0" fill="hold" nodeType="withEffect">
                                  <p:stCondLst>
                                    <p:cond delay="0"/>
                                  </p:stCondLst>
                                  <p:childTnLst>
                                    <p:set>
                                      <p:cBhvr>
                                        <p:cTn id="32" dur="1" fill="hold">
                                          <p:stCondLst>
                                            <p:cond delay="0"/>
                                          </p:stCondLst>
                                        </p:cTn>
                                        <p:tgtEl>
                                          <p:spTgt spid="13"/>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8">
                                            <p:txEl>
                                              <p:pRg st="7" end="7"/>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1" nodeType="clickEffect">
                                  <p:stCondLst>
                                    <p:cond delay="0"/>
                                  </p:stCondLst>
                                  <p:childTnLst>
                                    <p:set>
                                      <p:cBhvr>
                                        <p:cTn id="48" dur="1" fill="hold">
                                          <p:stCondLst>
                                            <p:cond delay="0"/>
                                          </p:stCondLst>
                                        </p:cTn>
                                        <p:tgtEl>
                                          <p:spTgt spid="26"/>
                                        </p:tgtEl>
                                        <p:attrNameLst>
                                          <p:attrName>style.visibility</p:attrName>
                                        </p:attrNameLst>
                                      </p:cBhvr>
                                      <p:to>
                                        <p:strVal val="hidden"/>
                                      </p:to>
                                    </p:set>
                                  </p:childTnLst>
                                </p:cTn>
                              </p:par>
                              <p:par>
                                <p:cTn id="49" presetID="1" presetClass="exit" presetSubtype="0" fill="hold" grpId="1" nodeType="withEffect">
                                  <p:stCondLst>
                                    <p:cond delay="0"/>
                                  </p:stCondLst>
                                  <p:childTnLst>
                                    <p:set>
                                      <p:cBhvr>
                                        <p:cTn id="50" dur="1" fill="hold">
                                          <p:stCondLst>
                                            <p:cond delay="0"/>
                                          </p:stCondLst>
                                        </p:cTn>
                                        <p:tgtEl>
                                          <p:spTgt spid="2"/>
                                        </p:tgtEl>
                                        <p:attrNameLst>
                                          <p:attrName>style.visibility</p:attrName>
                                        </p:attrNameLst>
                                      </p:cBhvr>
                                      <p:to>
                                        <p:strVal val="hidden"/>
                                      </p:to>
                                    </p:set>
                                  </p:childTnLst>
                                </p:cTn>
                              </p:par>
                              <p:par>
                                <p:cTn id="51" presetID="1" presetClass="entr" presetSubtype="0" fill="hold" nodeType="withEffect">
                                  <p:stCondLst>
                                    <p:cond delay="0"/>
                                  </p:stCondLst>
                                  <p:childTnLst>
                                    <p:set>
                                      <p:cBhvr>
                                        <p:cTn id="52" dur="1" fill="hold">
                                          <p:stCondLst>
                                            <p:cond delay="0"/>
                                          </p:stCondLst>
                                        </p:cTn>
                                        <p:tgtEl>
                                          <p:spTgt spid="15"/>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16"/>
                                        </p:tgtEl>
                                        <p:attrNameLst>
                                          <p:attrName>style.visibility</p:attrName>
                                        </p:attrNameLst>
                                      </p:cBhvr>
                                      <p:to>
                                        <p:strVal val="visible"/>
                                      </p:to>
                                    </p:set>
                                  </p:childTnLst>
                                </p:cTn>
                              </p:par>
                              <p:par>
                                <p:cTn id="55" presetID="1" presetClass="exit" presetSubtype="0" fill="hold" nodeType="withEffect">
                                  <p:stCondLst>
                                    <p:cond delay="0"/>
                                  </p:stCondLst>
                                  <p:childTnLst>
                                    <p:set>
                                      <p:cBhvr>
                                        <p:cTn id="56" dur="1" fill="hold">
                                          <p:stCondLst>
                                            <p:cond delay="0"/>
                                          </p:stCondLst>
                                        </p:cTn>
                                        <p:tgtEl>
                                          <p:spTgt spid="13"/>
                                        </p:tgtEl>
                                        <p:attrNameLst>
                                          <p:attrName>style.visibility</p:attrName>
                                        </p:attrNameLst>
                                      </p:cBhvr>
                                      <p:to>
                                        <p:strVal val="hidden"/>
                                      </p:to>
                                    </p:set>
                                  </p:childTnLst>
                                </p:cTn>
                              </p:par>
                              <p:par>
                                <p:cTn id="57" presetID="1" presetClass="entr" presetSubtype="0" fill="hold" grpId="0" nodeType="withEffect">
                                  <p:stCondLst>
                                    <p:cond delay="0"/>
                                  </p:stCondLst>
                                  <p:childTnLst>
                                    <p:set>
                                      <p:cBhvr>
                                        <p:cTn id="58" dur="1" fill="hold">
                                          <p:stCondLst>
                                            <p:cond delay="0"/>
                                          </p:stCondLst>
                                        </p:cTn>
                                        <p:tgtEl>
                                          <p:spTgt spid="21"/>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8">
                                            <p:txEl>
                                              <p:pRg st="8" end="8"/>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18"/>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17"/>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nodeType="clickEffect">
                                  <p:stCondLst>
                                    <p:cond delay="0"/>
                                  </p:stCondLst>
                                  <p:childTnLst>
                                    <p:set>
                                      <p:cBhvr>
                                        <p:cTn id="72" dur="1" fill="hold">
                                          <p:stCondLst>
                                            <p:cond delay="0"/>
                                          </p:stCondLst>
                                        </p:cTn>
                                        <p:tgtEl>
                                          <p:spTgt spid="8">
                                            <p:txEl>
                                              <p:pRg st="10" end="10"/>
                                            </p:txEl>
                                          </p:spTgt>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xit" presetSubtype="0" fill="hold" grpId="1" nodeType="clickEffect">
                                  <p:stCondLst>
                                    <p:cond delay="0"/>
                                  </p:stCondLst>
                                  <p:childTnLst>
                                    <p:set>
                                      <p:cBhvr>
                                        <p:cTn id="76" dur="1" fill="hold">
                                          <p:stCondLst>
                                            <p:cond delay="0"/>
                                          </p:stCondLst>
                                        </p:cTn>
                                        <p:tgtEl>
                                          <p:spTgt spid="16"/>
                                        </p:tgtEl>
                                        <p:attrNameLst>
                                          <p:attrName>style.visibility</p:attrName>
                                        </p:attrNameLst>
                                      </p:cBhvr>
                                      <p:to>
                                        <p:strVal val="hidden"/>
                                      </p:to>
                                    </p:set>
                                  </p:childTnLst>
                                </p:cTn>
                              </p:par>
                              <p:par>
                                <p:cTn id="77" presetID="1" presetClass="exit" presetSubtype="0" fill="hold" nodeType="withEffect">
                                  <p:stCondLst>
                                    <p:cond delay="0"/>
                                  </p:stCondLst>
                                  <p:childTnLst>
                                    <p:set>
                                      <p:cBhvr>
                                        <p:cTn id="78" dur="1" fill="hold">
                                          <p:stCondLst>
                                            <p:cond delay="0"/>
                                          </p:stCondLst>
                                        </p:cTn>
                                        <p:tgtEl>
                                          <p:spTgt spid="15"/>
                                        </p:tgtEl>
                                        <p:attrNameLst>
                                          <p:attrName>style.visibility</p:attrName>
                                        </p:attrNameLst>
                                      </p:cBhvr>
                                      <p:to>
                                        <p:strVal val="hidden"/>
                                      </p:to>
                                    </p:set>
                                  </p:childTnLst>
                                </p:cTn>
                              </p:par>
                              <p:par>
                                <p:cTn id="79" presetID="1" presetClass="exit" presetSubtype="0" fill="hold" grpId="1" nodeType="withEffect">
                                  <p:stCondLst>
                                    <p:cond delay="0"/>
                                  </p:stCondLst>
                                  <p:childTnLst>
                                    <p:set>
                                      <p:cBhvr>
                                        <p:cTn id="80" dur="1" fill="hold">
                                          <p:stCondLst>
                                            <p:cond delay="0"/>
                                          </p:stCondLst>
                                        </p:cTn>
                                        <p:tgtEl>
                                          <p:spTgt spid="18"/>
                                        </p:tgtEl>
                                        <p:attrNameLst>
                                          <p:attrName>style.visibility</p:attrName>
                                        </p:attrNameLst>
                                      </p:cBhvr>
                                      <p:to>
                                        <p:strVal val="hidden"/>
                                      </p:to>
                                    </p:set>
                                  </p:childTnLst>
                                </p:cTn>
                              </p:par>
                              <p:par>
                                <p:cTn id="81" presetID="1" presetClass="entr" presetSubtype="0" fill="hold" grpId="0" nodeType="withEffect">
                                  <p:stCondLst>
                                    <p:cond delay="0"/>
                                  </p:stCondLst>
                                  <p:childTnLst>
                                    <p:set>
                                      <p:cBhvr>
                                        <p:cTn id="82" dur="1" fill="hold">
                                          <p:stCondLst>
                                            <p:cond delay="0"/>
                                          </p:stCondLst>
                                        </p:cTn>
                                        <p:tgtEl>
                                          <p:spTgt spid="20"/>
                                        </p:tgtEl>
                                        <p:attrNameLst>
                                          <p:attrName>style.visibility</p:attrName>
                                        </p:attrNameLst>
                                      </p:cBhvr>
                                      <p:to>
                                        <p:strVal val="visible"/>
                                      </p:to>
                                    </p:set>
                                  </p:childTnLst>
                                </p:cTn>
                              </p:par>
                              <p:par>
                                <p:cTn id="83" presetID="1" presetClass="exit" presetSubtype="0" fill="hold" nodeType="withEffect">
                                  <p:stCondLst>
                                    <p:cond delay="0"/>
                                  </p:stCondLst>
                                  <p:childTnLst>
                                    <p:set>
                                      <p:cBhvr>
                                        <p:cTn id="84" dur="1" fill="hold">
                                          <p:stCondLst>
                                            <p:cond delay="0"/>
                                          </p:stCondLst>
                                        </p:cTn>
                                        <p:tgtEl>
                                          <p:spTgt spid="17"/>
                                        </p:tgtEl>
                                        <p:attrNameLst>
                                          <p:attrName>style.visibility</p:attrName>
                                        </p:attrNameLst>
                                      </p:cBhvr>
                                      <p:to>
                                        <p:strVal val="hidden"/>
                                      </p:to>
                                    </p:set>
                                  </p:childTnLst>
                                </p:cTn>
                              </p:par>
                              <p:par>
                                <p:cTn id="85" presetID="1" presetClass="entr" presetSubtype="0" fill="hold" nodeType="withEffect">
                                  <p:stCondLst>
                                    <p:cond delay="0"/>
                                  </p:stCondLst>
                                  <p:childTnLst>
                                    <p:set>
                                      <p:cBhvr>
                                        <p:cTn id="86" dur="1" fill="hold">
                                          <p:stCondLst>
                                            <p:cond delay="0"/>
                                          </p:stCondLst>
                                        </p:cTn>
                                        <p:tgtEl>
                                          <p:spTgt spid="19"/>
                                        </p:tgtEl>
                                        <p:attrNameLst>
                                          <p:attrName>style.visibility</p:attrName>
                                        </p:attrNameLst>
                                      </p:cBhvr>
                                      <p:to>
                                        <p:strVal val="visible"/>
                                      </p:to>
                                    </p:set>
                                  </p:childTnLst>
                                </p:cTn>
                              </p:par>
                              <p:par>
                                <p:cTn id="87" presetID="1" presetClass="exit" presetSubtype="0" fill="hold" grpId="1" nodeType="withEffect">
                                  <p:stCondLst>
                                    <p:cond delay="0"/>
                                  </p:stCondLst>
                                  <p:childTnLst>
                                    <p:set>
                                      <p:cBhvr>
                                        <p:cTn id="88" dur="1" fill="hold">
                                          <p:stCondLst>
                                            <p:cond delay="0"/>
                                          </p:stCondLst>
                                        </p:cTn>
                                        <p:tgtEl>
                                          <p:spTgt spid="21"/>
                                        </p:tgtEl>
                                        <p:attrNameLst>
                                          <p:attrName>style.visibility</p:attrName>
                                        </p:attrNameLst>
                                      </p:cBhvr>
                                      <p:to>
                                        <p:strVal val="hidden"/>
                                      </p:to>
                                    </p:set>
                                  </p:childTnLst>
                                </p:cTn>
                              </p:par>
                            </p:childTnLst>
                          </p:cTn>
                        </p:par>
                      </p:childTnLst>
                    </p:cTn>
                  </p:par>
                  <p:par>
                    <p:cTn id="89" fill="hold">
                      <p:stCondLst>
                        <p:cond delay="indefinite"/>
                      </p:stCondLst>
                      <p:childTnLst>
                        <p:par>
                          <p:cTn id="90" fill="hold">
                            <p:stCondLst>
                              <p:cond delay="0"/>
                            </p:stCondLst>
                            <p:childTnLst>
                              <p:par>
                                <p:cTn id="91" presetID="1" presetClass="entr" presetSubtype="0" fill="hold" nodeType="clickEffect">
                                  <p:stCondLst>
                                    <p:cond delay="0"/>
                                  </p:stCondLst>
                                  <p:childTnLst>
                                    <p:set>
                                      <p:cBhvr>
                                        <p:cTn id="92" dur="1" fill="hold">
                                          <p:stCondLst>
                                            <p:cond delay="0"/>
                                          </p:stCondLst>
                                        </p:cTn>
                                        <p:tgtEl>
                                          <p:spTgt spid="8">
                                            <p:txEl>
                                              <p:pRg st="11" end="11"/>
                                            </p:txEl>
                                          </p:spTgt>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ntr" presetSubtype="0" fill="hold" nodeType="clickEffect">
                                  <p:stCondLst>
                                    <p:cond delay="0"/>
                                  </p:stCondLst>
                                  <p:childTnLst>
                                    <p:set>
                                      <p:cBhvr>
                                        <p:cTn id="96" dur="1" fill="hold">
                                          <p:stCondLst>
                                            <p:cond delay="0"/>
                                          </p:stCondLst>
                                        </p:cTn>
                                        <p:tgtEl>
                                          <p:spTgt spid="8">
                                            <p:txEl>
                                              <p:pRg st="12" end="12"/>
                                            </p:txEl>
                                          </p:spTgt>
                                        </p:tgtEl>
                                        <p:attrNameLst>
                                          <p:attrName>style.visibility</p:attrName>
                                        </p:attrNameLst>
                                      </p:cBhvr>
                                      <p:to>
                                        <p:strVal val="visible"/>
                                      </p:to>
                                    </p:set>
                                  </p:childTnLst>
                                </p:cTn>
                              </p:par>
                            </p:childTnLst>
                          </p:cTn>
                        </p:par>
                      </p:childTnLst>
                    </p:cTn>
                  </p:par>
                  <p:par>
                    <p:cTn id="97" fill="hold">
                      <p:stCondLst>
                        <p:cond delay="indefinite"/>
                      </p:stCondLst>
                      <p:childTnLst>
                        <p:par>
                          <p:cTn id="98" fill="hold">
                            <p:stCondLst>
                              <p:cond delay="0"/>
                            </p:stCondLst>
                            <p:childTnLst>
                              <p:par>
                                <p:cTn id="99" presetID="1" presetClass="entr" presetSubtype="0" fill="hold" nodeType="clickEffect">
                                  <p:stCondLst>
                                    <p:cond delay="0"/>
                                  </p:stCondLst>
                                  <p:childTnLst>
                                    <p:set>
                                      <p:cBhvr>
                                        <p:cTn id="100" dur="1" fill="hold">
                                          <p:stCondLst>
                                            <p:cond delay="0"/>
                                          </p:stCondLst>
                                        </p:cTn>
                                        <p:tgtEl>
                                          <p:spTgt spid="1030"/>
                                        </p:tgtEl>
                                        <p:attrNameLst>
                                          <p:attrName>style.visibility</p:attrName>
                                        </p:attrNameLst>
                                      </p:cBhvr>
                                      <p:to>
                                        <p:strVal val="visible"/>
                                      </p:to>
                                    </p:set>
                                  </p:childTnLst>
                                </p:cTn>
                              </p:par>
                            </p:childTnLst>
                          </p:cTn>
                        </p:par>
                      </p:childTnLst>
                    </p:cTn>
                  </p:par>
                  <p:par>
                    <p:cTn id="101" fill="hold">
                      <p:stCondLst>
                        <p:cond delay="indefinite"/>
                      </p:stCondLst>
                      <p:childTnLst>
                        <p:par>
                          <p:cTn id="102" fill="hold">
                            <p:stCondLst>
                              <p:cond delay="0"/>
                            </p:stCondLst>
                            <p:childTnLst>
                              <p:par>
                                <p:cTn id="103" presetID="1" presetClass="entr" presetSubtype="0" fill="hold" nodeType="clickEffect">
                                  <p:stCondLst>
                                    <p:cond delay="0"/>
                                  </p:stCondLst>
                                  <p:childTnLst>
                                    <p:set>
                                      <p:cBhvr>
                                        <p:cTn id="104" dur="1" fill="hold">
                                          <p:stCondLst>
                                            <p:cond delay="0"/>
                                          </p:stCondLst>
                                        </p:cTn>
                                        <p:tgtEl>
                                          <p:spTgt spid="8">
                                            <p:txEl>
                                              <p:pRg st="14" end="14"/>
                                            </p:txEl>
                                          </p:spTgt>
                                        </p:tgtEl>
                                        <p:attrNameLst>
                                          <p:attrName>style.visibility</p:attrName>
                                        </p:attrNameLst>
                                      </p:cBhvr>
                                      <p:to>
                                        <p:strVal val="visible"/>
                                      </p:to>
                                    </p:set>
                                  </p:childTnLst>
                                </p:cTn>
                              </p:par>
                            </p:childTnLst>
                          </p:cTn>
                        </p:par>
                      </p:childTnLst>
                    </p:cTn>
                  </p:par>
                  <p:par>
                    <p:cTn id="105" fill="hold">
                      <p:stCondLst>
                        <p:cond delay="indefinite"/>
                      </p:stCondLst>
                      <p:childTnLst>
                        <p:par>
                          <p:cTn id="106" fill="hold">
                            <p:stCondLst>
                              <p:cond delay="0"/>
                            </p:stCondLst>
                            <p:childTnLst>
                              <p:par>
                                <p:cTn id="107" presetID="1" presetClass="exit" presetSubtype="0" fill="hold" nodeType="clickEffect">
                                  <p:stCondLst>
                                    <p:cond delay="0"/>
                                  </p:stCondLst>
                                  <p:childTnLst>
                                    <p:set>
                                      <p:cBhvr>
                                        <p:cTn id="108" dur="1" fill="hold">
                                          <p:stCondLst>
                                            <p:cond delay="0"/>
                                          </p:stCondLst>
                                        </p:cTn>
                                        <p:tgtEl>
                                          <p:spTgt spid="19"/>
                                        </p:tgtEl>
                                        <p:attrNameLst>
                                          <p:attrName>style.visibility</p:attrName>
                                        </p:attrNameLst>
                                      </p:cBhvr>
                                      <p:to>
                                        <p:strVal val="hidden"/>
                                      </p:to>
                                    </p:set>
                                  </p:childTnLst>
                                </p:cTn>
                              </p:par>
                              <p:par>
                                <p:cTn id="109" presetID="1" presetClass="entr" presetSubtype="0" fill="hold" grpId="0" nodeType="withEffect">
                                  <p:stCondLst>
                                    <p:cond delay="0"/>
                                  </p:stCondLst>
                                  <p:childTnLst>
                                    <p:set>
                                      <p:cBhvr>
                                        <p:cTn id="110" dur="1" fill="hold">
                                          <p:stCondLst>
                                            <p:cond delay="0"/>
                                          </p:stCondLst>
                                        </p:cTn>
                                        <p:tgtEl>
                                          <p:spTgt spid="24"/>
                                        </p:tgtEl>
                                        <p:attrNameLst>
                                          <p:attrName>style.visibility</p:attrName>
                                        </p:attrNameLst>
                                      </p:cBhvr>
                                      <p:to>
                                        <p:strVal val="visible"/>
                                      </p:to>
                                    </p:set>
                                  </p:childTnLst>
                                </p:cTn>
                              </p:par>
                              <p:par>
                                <p:cTn id="111" presetID="1" presetClass="exit" presetSubtype="0" fill="hold" grpId="1" nodeType="withEffect">
                                  <p:stCondLst>
                                    <p:cond delay="0"/>
                                  </p:stCondLst>
                                  <p:childTnLst>
                                    <p:set>
                                      <p:cBhvr>
                                        <p:cTn id="112" dur="1" fill="hold">
                                          <p:stCondLst>
                                            <p:cond delay="0"/>
                                          </p:stCondLst>
                                        </p:cTn>
                                        <p:tgtEl>
                                          <p:spTgt spid="20"/>
                                        </p:tgtEl>
                                        <p:attrNameLst>
                                          <p:attrName>style.visibility</p:attrName>
                                        </p:attrNameLst>
                                      </p:cBhvr>
                                      <p:to>
                                        <p:strVal val="hidden"/>
                                      </p:to>
                                    </p:set>
                                  </p:childTnLst>
                                </p:cTn>
                              </p:par>
                              <p:par>
                                <p:cTn id="113" presetID="1" presetClass="entr" presetSubtype="0" fill="hold" nodeType="withEffect">
                                  <p:stCondLst>
                                    <p:cond delay="0"/>
                                  </p:stCondLst>
                                  <p:childTnLst>
                                    <p:set>
                                      <p:cBhvr>
                                        <p:cTn id="114" dur="1" fill="hold">
                                          <p:stCondLst>
                                            <p:cond delay="0"/>
                                          </p:stCondLst>
                                        </p:cTn>
                                        <p:tgtEl>
                                          <p:spTgt spid="3"/>
                                        </p:tgtEl>
                                        <p:attrNameLst>
                                          <p:attrName>style.visibility</p:attrName>
                                        </p:attrNameLst>
                                      </p:cBhvr>
                                      <p:to>
                                        <p:strVal val="visible"/>
                                      </p:to>
                                    </p:set>
                                  </p:childTnLst>
                                </p:cTn>
                              </p:par>
                            </p:childTnLst>
                          </p:cTn>
                        </p:par>
                      </p:childTnLst>
                    </p:cTn>
                  </p:par>
                  <p:par>
                    <p:cTn id="115" fill="hold">
                      <p:stCondLst>
                        <p:cond delay="indefinite"/>
                      </p:stCondLst>
                      <p:childTnLst>
                        <p:par>
                          <p:cTn id="116" fill="hold">
                            <p:stCondLst>
                              <p:cond delay="0"/>
                            </p:stCondLst>
                            <p:childTnLst>
                              <p:par>
                                <p:cTn id="117" presetID="1" presetClass="entr" presetSubtype="0" fill="hold" nodeType="clickEffect">
                                  <p:stCondLst>
                                    <p:cond delay="0"/>
                                  </p:stCondLst>
                                  <p:childTnLst>
                                    <p:set>
                                      <p:cBhvr>
                                        <p:cTn id="118" dur="1" fill="hold">
                                          <p:stCondLst>
                                            <p:cond delay="0"/>
                                          </p:stCondLst>
                                        </p:cTn>
                                        <p:tgtEl>
                                          <p:spTgt spid="8">
                                            <p:txEl>
                                              <p:pRg st="15" end="15"/>
                                            </p:txEl>
                                          </p:spTgt>
                                        </p:tgtEl>
                                        <p:attrNameLst>
                                          <p:attrName>style.visibility</p:attrName>
                                        </p:attrNameLst>
                                      </p:cBhvr>
                                      <p:to>
                                        <p:strVal val="visible"/>
                                      </p:to>
                                    </p:set>
                                  </p:childTnLst>
                                </p:cTn>
                              </p:par>
                            </p:childTnLst>
                          </p:cTn>
                        </p:par>
                      </p:childTnLst>
                    </p:cTn>
                  </p:par>
                  <p:par>
                    <p:cTn id="119" fill="hold">
                      <p:stCondLst>
                        <p:cond delay="indefinite"/>
                      </p:stCondLst>
                      <p:childTnLst>
                        <p:par>
                          <p:cTn id="120" fill="hold">
                            <p:stCondLst>
                              <p:cond delay="0"/>
                            </p:stCondLst>
                            <p:childTnLst>
                              <p:par>
                                <p:cTn id="121" presetID="1" presetClass="entr" presetSubtype="0" fill="hold" nodeType="clickEffect">
                                  <p:stCondLst>
                                    <p:cond delay="0"/>
                                  </p:stCondLst>
                                  <p:childTnLst>
                                    <p:set>
                                      <p:cBhvr>
                                        <p:cTn id="122" dur="1" fill="hold">
                                          <p:stCondLst>
                                            <p:cond delay="0"/>
                                          </p:stCondLst>
                                        </p:cTn>
                                        <p:tgtEl>
                                          <p:spTgt spid="8">
                                            <p:txEl>
                                              <p:pRg st="17" end="17"/>
                                            </p:txEl>
                                          </p:spTgt>
                                        </p:tgtEl>
                                        <p:attrNameLst>
                                          <p:attrName>style.visibility</p:attrName>
                                        </p:attrNameLst>
                                      </p:cBhvr>
                                      <p:to>
                                        <p:strVal val="visible"/>
                                      </p:to>
                                    </p:set>
                                  </p:childTnLst>
                                </p:cTn>
                              </p:par>
                            </p:childTnLst>
                          </p:cTn>
                        </p:par>
                      </p:childTnLst>
                    </p:cTn>
                  </p:par>
                  <p:par>
                    <p:cTn id="123" fill="hold">
                      <p:stCondLst>
                        <p:cond delay="indefinite"/>
                      </p:stCondLst>
                      <p:childTnLst>
                        <p:par>
                          <p:cTn id="124" fill="hold">
                            <p:stCondLst>
                              <p:cond delay="0"/>
                            </p:stCondLst>
                            <p:childTnLst>
                              <p:par>
                                <p:cTn id="125" presetID="1" presetClass="entr" presetSubtype="0" fill="hold" nodeType="clickEffect">
                                  <p:stCondLst>
                                    <p:cond delay="0"/>
                                  </p:stCondLst>
                                  <p:childTnLst>
                                    <p:set>
                                      <p:cBhvr>
                                        <p:cTn id="126" dur="1" fill="hold">
                                          <p:stCondLst>
                                            <p:cond delay="0"/>
                                          </p:stCondLst>
                                        </p:cTn>
                                        <p:tgtEl>
                                          <p:spTgt spid="8">
                                            <p:txEl>
                                              <p:pRg st="18" end="1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0" grpId="1"/>
      <p:bldP spid="16" grpId="0"/>
      <p:bldP spid="16" grpId="1"/>
      <p:bldP spid="26" grpId="0"/>
      <p:bldP spid="26" grpId="1"/>
      <p:bldP spid="14" grpId="0"/>
      <p:bldP spid="14" grpId="1"/>
      <p:bldP spid="2" grpId="0"/>
      <p:bldP spid="2" grpId="1"/>
      <p:bldP spid="21" grpId="0"/>
      <p:bldP spid="21" grpId="1"/>
      <p:bldP spid="24" grpId="0"/>
      <p:bldP spid="18" grpId="0"/>
      <p:bldP spid="18" grpId="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390BBBDF-F107-6443-9F13-12EB3182E4FA}"/>
              </a:ext>
            </a:extLst>
          </p:cNvPr>
          <p:cNvSpPr txBox="1">
            <a:spLocks/>
          </p:cNvSpPr>
          <p:nvPr/>
        </p:nvSpPr>
        <p:spPr>
          <a:xfrm>
            <a:off x="309986" y="1659943"/>
            <a:ext cx="6062534" cy="4344931"/>
          </a:xfrm>
        </p:spPr>
        <p:txBody>
          <a:bodyP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dirty="0">
                <a:solidFill>
                  <a:srgbClr val="000000"/>
                </a:solidFill>
              </a:rPr>
              <a:t>Hurricanes and other tropical cyclones have devastating effects on society</a:t>
            </a:r>
          </a:p>
          <a:p>
            <a:endParaRPr lang="en-GB" dirty="0">
              <a:solidFill>
                <a:srgbClr val="000000"/>
              </a:solidFill>
            </a:endParaRPr>
          </a:p>
          <a:p>
            <a:r>
              <a:rPr lang="en-GB" dirty="0">
                <a:solidFill>
                  <a:srgbClr val="000000"/>
                </a:solidFill>
              </a:rPr>
              <a:t>A comprehensive assessment of their impacts on educational attainment over multiple years of study is lacking, despite plausible links</a:t>
            </a:r>
            <a:br>
              <a:rPr lang="en-GB" dirty="0">
                <a:solidFill>
                  <a:srgbClr val="000000"/>
                </a:solidFill>
              </a:rPr>
            </a:br>
            <a:endParaRPr lang="en-GB" dirty="0">
              <a:solidFill>
                <a:srgbClr val="000000"/>
              </a:solidFill>
            </a:endParaRPr>
          </a:p>
        </p:txBody>
      </p:sp>
      <p:sp>
        <p:nvSpPr>
          <p:cNvPr id="6" name="Rectangle 5">
            <a:extLst>
              <a:ext uri="{FF2B5EF4-FFF2-40B4-BE49-F238E27FC236}">
                <a16:creationId xmlns:a16="http://schemas.microsoft.com/office/drawing/2014/main" id="{00913566-F07A-E940-A837-90EEF8F1E0F3}"/>
              </a:ext>
            </a:extLst>
          </p:cNvPr>
          <p:cNvSpPr/>
          <p:nvPr/>
        </p:nvSpPr>
        <p:spPr>
          <a:xfrm>
            <a:off x="0" y="162632"/>
            <a:ext cx="7521678" cy="1151161"/>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100" dirty="0">
                <a:cs typeface="Arial" panose="020B0604020202020204" pitchFamily="34" charset="0"/>
              </a:rPr>
              <a:t>Disruption to Test Scores after Tropical Cyclones in the United States</a:t>
            </a:r>
            <a:endParaRPr lang="en-US" sz="3100" dirty="0">
              <a:solidFill>
                <a:schemeClr val="bg1"/>
              </a:solidFill>
              <a:cs typeface="Arial" panose="020B0604020202020204" pitchFamily="34" charset="0"/>
            </a:endParaRPr>
          </a:p>
        </p:txBody>
      </p:sp>
      <p:pic>
        <p:nvPicPr>
          <p:cNvPr id="9" name="Picture 8">
            <a:extLst>
              <a:ext uri="{FF2B5EF4-FFF2-40B4-BE49-F238E27FC236}">
                <a16:creationId xmlns:a16="http://schemas.microsoft.com/office/drawing/2014/main" id="{1204B333-9574-9A4F-A7C6-FC43782E9EB1}"/>
              </a:ext>
            </a:extLst>
          </p:cNvPr>
          <p:cNvPicPr>
            <a:picLocks noChangeAspect="1"/>
          </p:cNvPicPr>
          <p:nvPr/>
        </p:nvPicPr>
        <p:blipFill>
          <a:blip r:embed="rId3"/>
          <a:srcRect/>
          <a:stretch/>
        </p:blipFill>
        <p:spPr>
          <a:xfrm>
            <a:off x="7612891" y="475696"/>
            <a:ext cx="4083327" cy="5769918"/>
          </a:xfrm>
          <a:prstGeom prst="rect">
            <a:avLst/>
          </a:prstGeom>
        </p:spPr>
      </p:pic>
      <p:sp>
        <p:nvSpPr>
          <p:cNvPr id="8" name="Slide Number Placeholder 6">
            <a:extLst>
              <a:ext uri="{FF2B5EF4-FFF2-40B4-BE49-F238E27FC236}">
                <a16:creationId xmlns:a16="http://schemas.microsoft.com/office/drawing/2014/main" id="{198AF5E2-C73C-BD4C-A763-B33AA09B158F}"/>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7</a:t>
            </a:fld>
            <a:endParaRPr lang="en-US" dirty="0"/>
          </a:p>
        </p:txBody>
      </p:sp>
      <p:sp>
        <p:nvSpPr>
          <p:cNvPr id="10" name="TextBox 9">
            <a:extLst>
              <a:ext uri="{FF2B5EF4-FFF2-40B4-BE49-F238E27FC236}">
                <a16:creationId xmlns:a16="http://schemas.microsoft.com/office/drawing/2014/main" id="{7EDF43DB-A2E8-FF4D-BF99-C9E3C16BCEE2}"/>
              </a:ext>
            </a:extLst>
          </p:cNvPr>
          <p:cNvSpPr txBox="1"/>
          <p:nvPr/>
        </p:nvSpPr>
        <p:spPr>
          <a:xfrm>
            <a:off x="9981282" y="143221"/>
            <a:ext cx="1855122" cy="369332"/>
          </a:xfrm>
          <a:prstGeom prst="rect">
            <a:avLst/>
          </a:prstGeom>
          <a:noFill/>
        </p:spPr>
        <p:txBody>
          <a:bodyPr wrap="square" rtlCol="0">
            <a:spAutoFit/>
          </a:bodyPr>
          <a:lstStyle/>
          <a:p>
            <a:r>
              <a:rPr lang="en-US" dirty="0">
                <a:solidFill>
                  <a:srgbClr val="000000"/>
                </a:solidFill>
              </a:rPr>
              <a:t>Art by Amy Wolfe</a:t>
            </a:r>
          </a:p>
        </p:txBody>
      </p:sp>
      <p:sp>
        <p:nvSpPr>
          <p:cNvPr id="2" name="TextBox 1">
            <a:extLst>
              <a:ext uri="{FF2B5EF4-FFF2-40B4-BE49-F238E27FC236}">
                <a16:creationId xmlns:a16="http://schemas.microsoft.com/office/drawing/2014/main" id="{B9C1FD3C-F6A3-533B-5F22-BF4EC36DC350}"/>
              </a:ext>
            </a:extLst>
          </p:cNvPr>
          <p:cNvSpPr txBox="1"/>
          <p:nvPr/>
        </p:nvSpPr>
        <p:spPr>
          <a:xfrm>
            <a:off x="9392479" y="6554851"/>
            <a:ext cx="2743200"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a:t>
            </a:r>
            <a:endParaRPr lang="en-US" sz="1600" dirty="0">
              <a:solidFill>
                <a:srgbClr val="000000"/>
              </a:solidFill>
            </a:endParaRPr>
          </a:p>
        </p:txBody>
      </p:sp>
      <p:sp>
        <p:nvSpPr>
          <p:cNvPr id="3" name="Parks et al.">
            <a:extLst>
              <a:ext uri="{FF2B5EF4-FFF2-40B4-BE49-F238E27FC236}">
                <a16:creationId xmlns:a16="http://schemas.microsoft.com/office/drawing/2014/main" id="{AEF1E212-7BAE-16ED-4D1E-BFDE01B46F8A}"/>
              </a:ext>
            </a:extLst>
          </p:cNvPr>
          <p:cNvSpPr txBox="1"/>
          <p:nvPr/>
        </p:nvSpPr>
        <p:spPr>
          <a:xfrm>
            <a:off x="87980" y="6518439"/>
            <a:ext cx="4508404" cy="338554"/>
          </a:xfrm>
          <a:prstGeom prst="rect">
            <a:avLst/>
          </a:prstGeom>
          <a:noFill/>
        </p:spPr>
        <p:txBody>
          <a:bodyPr wrap="square" rtlCol="0">
            <a:spAutoFit/>
          </a:bodyPr>
          <a:lstStyle/>
          <a:p>
            <a:r>
              <a:rPr lang="en-US" sz="1600" dirty="0">
                <a:solidFill>
                  <a:schemeClr val="tx1">
                    <a:lumMod val="50000"/>
                    <a:lumOff val="50000"/>
                  </a:schemeClr>
                </a:solidFill>
              </a:rPr>
              <a:t>Unpublished study, please do not copy or distribute</a:t>
            </a:r>
          </a:p>
        </p:txBody>
      </p:sp>
    </p:spTree>
    <p:extLst>
      <p:ext uri="{BB962C8B-B14F-4D97-AF65-F5344CB8AC3E}">
        <p14:creationId xmlns:p14="http://schemas.microsoft.com/office/powerpoint/2010/main" val="29979156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609600" y="2221705"/>
            <a:ext cx="10972800" cy="2414589"/>
          </a:xfrm>
        </p:spPr>
        <p:txBody>
          <a:bodyPr>
            <a:normAutofit lnSpcReduction="10000"/>
          </a:bodyPr>
          <a:lstStyle/>
          <a:p>
            <a:pPr marL="514350" indent="-514350">
              <a:buFont typeface="+mj-lt"/>
              <a:buAutoNum type="arabicPeriod"/>
            </a:pPr>
            <a:r>
              <a:rPr lang="en-GB" dirty="0">
                <a:solidFill>
                  <a:srgbClr val="000000"/>
                </a:solidFill>
              </a:rPr>
              <a:t>Examine the association between tropical cyclones and educational attainment among elementary- and middle school-age students in all affected areas in the United States </a:t>
            </a:r>
          </a:p>
          <a:p>
            <a:pPr marL="514350" indent="-514350">
              <a:buFont typeface="+mj-lt"/>
              <a:buAutoNum type="arabicPeriod"/>
            </a:pPr>
            <a:r>
              <a:rPr lang="en-GB" dirty="0">
                <a:solidFill>
                  <a:srgbClr val="000000"/>
                </a:solidFill>
              </a:rPr>
              <a:t>Evaluate how the effects vary by strength of tropical cyclone and by sociodemographic composition of the student bodies and communities affected</a:t>
            </a:r>
          </a:p>
        </p:txBody>
      </p:sp>
      <p:sp>
        <p:nvSpPr>
          <p:cNvPr id="5" name="Rectangle 4">
            <a:extLst>
              <a:ext uri="{FF2B5EF4-FFF2-40B4-BE49-F238E27FC236}">
                <a16:creationId xmlns:a16="http://schemas.microsoft.com/office/drawing/2014/main" id="{FABA106E-174A-1548-8ACB-2532023157CA}"/>
              </a:ext>
            </a:extLst>
          </p:cNvPr>
          <p:cNvSpPr/>
          <p:nvPr/>
        </p:nvSpPr>
        <p:spPr>
          <a:xfrm>
            <a:off x="0" y="162632"/>
            <a:ext cx="1093076"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Aims</a:t>
            </a:r>
            <a:endParaRPr lang="en-US" sz="3600" dirty="0">
              <a:solidFill>
                <a:schemeClr val="bg1"/>
              </a:solidFill>
              <a:cs typeface="Arial" panose="020B0604020202020204" pitchFamily="34" charset="0"/>
            </a:endParaRPr>
          </a:p>
        </p:txBody>
      </p:sp>
      <p:sp>
        <p:nvSpPr>
          <p:cNvPr id="7" name="Slide Number Placeholder 6">
            <a:extLst>
              <a:ext uri="{FF2B5EF4-FFF2-40B4-BE49-F238E27FC236}">
                <a16:creationId xmlns:a16="http://schemas.microsoft.com/office/drawing/2014/main" id="{B3FD0897-571D-DB42-870E-C844B42D07A0}"/>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8</a:t>
            </a:fld>
            <a:endParaRPr lang="en-US" dirty="0"/>
          </a:p>
        </p:txBody>
      </p:sp>
      <p:sp>
        <p:nvSpPr>
          <p:cNvPr id="4" name="Parks et al.">
            <a:extLst>
              <a:ext uri="{FF2B5EF4-FFF2-40B4-BE49-F238E27FC236}">
                <a16:creationId xmlns:a16="http://schemas.microsoft.com/office/drawing/2014/main" id="{05FEBF2F-AF2C-28CF-DEBD-29108AA8B4BB}"/>
              </a:ext>
            </a:extLst>
          </p:cNvPr>
          <p:cNvSpPr txBox="1"/>
          <p:nvPr/>
        </p:nvSpPr>
        <p:spPr>
          <a:xfrm>
            <a:off x="87980" y="6518439"/>
            <a:ext cx="4508404" cy="338554"/>
          </a:xfrm>
          <a:prstGeom prst="rect">
            <a:avLst/>
          </a:prstGeom>
          <a:noFill/>
        </p:spPr>
        <p:txBody>
          <a:bodyPr wrap="square" rtlCol="0">
            <a:spAutoFit/>
          </a:bodyPr>
          <a:lstStyle/>
          <a:p>
            <a:r>
              <a:rPr lang="en-US" sz="1600" dirty="0">
                <a:solidFill>
                  <a:schemeClr val="tx1">
                    <a:lumMod val="50000"/>
                    <a:lumOff val="50000"/>
                  </a:schemeClr>
                </a:solidFill>
              </a:rPr>
              <a:t>Unpublished study, please do not copy or distribute</a:t>
            </a:r>
          </a:p>
        </p:txBody>
      </p:sp>
      <p:sp>
        <p:nvSpPr>
          <p:cNvPr id="6" name="TextBox 5">
            <a:extLst>
              <a:ext uri="{FF2B5EF4-FFF2-40B4-BE49-F238E27FC236}">
                <a16:creationId xmlns:a16="http://schemas.microsoft.com/office/drawing/2014/main" id="{F17715AC-C0D2-79EB-C301-AFB3CDCEF806}"/>
              </a:ext>
            </a:extLst>
          </p:cNvPr>
          <p:cNvSpPr txBox="1"/>
          <p:nvPr/>
        </p:nvSpPr>
        <p:spPr>
          <a:xfrm>
            <a:off x="9392479" y="6554851"/>
            <a:ext cx="2743200"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a:t>
            </a:r>
            <a:endParaRPr lang="en-US" sz="1600" dirty="0">
              <a:solidFill>
                <a:srgbClr val="000000"/>
              </a:solidFill>
            </a:endParaRPr>
          </a:p>
        </p:txBody>
      </p:sp>
    </p:spTree>
    <p:extLst>
      <p:ext uri="{BB962C8B-B14F-4D97-AF65-F5344CB8AC3E}">
        <p14:creationId xmlns:p14="http://schemas.microsoft.com/office/powerpoint/2010/main" val="40516949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8FF558F-4FEE-504B-B1ED-E8C1DDE9A213}"/>
              </a:ext>
            </a:extLst>
          </p:cNvPr>
          <p:cNvSpPr/>
          <p:nvPr/>
        </p:nvSpPr>
        <p:spPr>
          <a:xfrm>
            <a:off x="0" y="162632"/>
            <a:ext cx="9133490" cy="50624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cs typeface="Arial" panose="020B0604020202020204" pitchFamily="34" charset="0"/>
              </a:rPr>
              <a:t>Study population, outcome and exposure assessment</a:t>
            </a:r>
            <a:endParaRPr lang="en-US" sz="3600" dirty="0">
              <a:solidFill>
                <a:schemeClr val="bg1"/>
              </a:solidFill>
              <a:cs typeface="Arial" panose="020B0604020202020204" pitchFamily="34" charset="0"/>
            </a:endParaRPr>
          </a:p>
        </p:txBody>
      </p:sp>
      <p:sp>
        <p:nvSpPr>
          <p:cNvPr id="10" name="Slide Number Placeholder 6">
            <a:extLst>
              <a:ext uri="{FF2B5EF4-FFF2-40B4-BE49-F238E27FC236}">
                <a16:creationId xmlns:a16="http://schemas.microsoft.com/office/drawing/2014/main" id="{B2B5F981-6E3A-4D42-B937-6794FA52C8A9}"/>
              </a:ext>
            </a:extLst>
          </p:cNvPr>
          <p:cNvSpPr txBox="1">
            <a:spLocks/>
          </p:cNvSpPr>
          <p:nvPr/>
        </p:nvSpPr>
        <p:spPr>
          <a:xfrm>
            <a:off x="4724400" y="657219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3462B80-D853-D54A-BDC2-64B866E8EF5A}" type="slidenum">
              <a:rPr lang="en-US" smtClean="0"/>
              <a:pPr algn="ctr"/>
              <a:t>9</a:t>
            </a:fld>
            <a:endParaRPr lang="en-US" dirty="0"/>
          </a:p>
        </p:txBody>
      </p:sp>
      <p:sp>
        <p:nvSpPr>
          <p:cNvPr id="3" name="Text"/>
          <p:cNvSpPr>
            <a:spLocks noGrp="1"/>
          </p:cNvSpPr>
          <p:nvPr>
            <p:ph idx="4294967295"/>
          </p:nvPr>
        </p:nvSpPr>
        <p:spPr>
          <a:xfrm>
            <a:off x="609600" y="1340768"/>
            <a:ext cx="5120640" cy="5199881"/>
          </a:xfrm>
        </p:spPr>
        <p:txBody>
          <a:bodyPr>
            <a:normAutofit fontScale="92500" lnSpcReduction="20000"/>
          </a:bodyPr>
          <a:lstStyle/>
          <a:p>
            <a:r>
              <a:rPr lang="en-GB" dirty="0">
                <a:solidFill>
                  <a:srgbClr val="000000"/>
                </a:solidFill>
              </a:rPr>
              <a:t>Study population</a:t>
            </a:r>
          </a:p>
          <a:p>
            <a:pPr lvl="1"/>
            <a:r>
              <a:rPr lang="en-GB" dirty="0">
                <a:solidFill>
                  <a:srgbClr val="000000"/>
                </a:solidFill>
              </a:rPr>
              <a:t>Third to eighth grade students from 2009-2018 in 2,420 counties in contiguous US</a:t>
            </a:r>
            <a:br>
              <a:rPr lang="en-GB" dirty="0">
                <a:solidFill>
                  <a:srgbClr val="000000"/>
                </a:solidFill>
              </a:rPr>
            </a:br>
            <a:endParaRPr lang="en-GB" dirty="0">
              <a:solidFill>
                <a:srgbClr val="000000"/>
              </a:solidFill>
            </a:endParaRPr>
          </a:p>
          <a:p>
            <a:r>
              <a:rPr lang="en-GB" dirty="0">
                <a:solidFill>
                  <a:srgbClr val="000000"/>
                </a:solidFill>
              </a:rPr>
              <a:t>Outcome assessment</a:t>
            </a:r>
          </a:p>
          <a:p>
            <a:pPr lvl="1"/>
            <a:r>
              <a:rPr lang="en-GB" dirty="0">
                <a:solidFill>
                  <a:srgbClr val="000000"/>
                </a:solidFill>
              </a:rPr>
              <a:t>County-level average standardized test scores in math and reading/language arts (RLA)</a:t>
            </a:r>
          </a:p>
          <a:p>
            <a:pPr lvl="1"/>
            <a:r>
              <a:rPr lang="en-GB" dirty="0">
                <a:solidFill>
                  <a:srgbClr val="000000"/>
                </a:solidFill>
              </a:rPr>
              <a:t>Stanford Educational Data Archive</a:t>
            </a:r>
            <a:br>
              <a:rPr lang="en-GB" dirty="0">
                <a:solidFill>
                  <a:srgbClr val="000000"/>
                </a:solidFill>
              </a:rPr>
            </a:br>
            <a:endParaRPr lang="en-GB" dirty="0">
              <a:solidFill>
                <a:srgbClr val="000000"/>
              </a:solidFill>
            </a:endParaRPr>
          </a:p>
          <a:p>
            <a:r>
              <a:rPr lang="en-GB" dirty="0">
                <a:solidFill>
                  <a:srgbClr val="000000"/>
                </a:solidFill>
              </a:rPr>
              <a:t>Exposure assessment</a:t>
            </a:r>
          </a:p>
          <a:p>
            <a:pPr lvl="1"/>
            <a:r>
              <a:rPr lang="en-GB" dirty="0">
                <a:solidFill>
                  <a:srgbClr val="000000"/>
                </a:solidFill>
              </a:rPr>
              <a:t>Tropical cyclone exposure</a:t>
            </a:r>
          </a:p>
          <a:p>
            <a:pPr lvl="1"/>
            <a:r>
              <a:rPr lang="en-GB" dirty="0">
                <a:solidFill>
                  <a:srgbClr val="000000"/>
                </a:solidFill>
              </a:rPr>
              <a:t>Counties with sustained maximal wind speeds</a:t>
            </a:r>
          </a:p>
          <a:p>
            <a:pPr lvl="2"/>
            <a:r>
              <a:rPr lang="en-GB" dirty="0">
                <a:solidFill>
                  <a:srgbClr val="000000"/>
                </a:solidFill>
              </a:rPr>
              <a:t>Tropical cyclones: ⩾ 34 knots</a:t>
            </a:r>
          </a:p>
          <a:p>
            <a:pPr lvl="2"/>
            <a:r>
              <a:rPr lang="en-GB" dirty="0">
                <a:solidFill>
                  <a:srgbClr val="000000"/>
                </a:solidFill>
              </a:rPr>
              <a:t>Hurricanes: ⩾ 64 knots</a:t>
            </a:r>
          </a:p>
          <a:p>
            <a:pPr marL="457200" lvl="1" indent="0">
              <a:buNone/>
            </a:pPr>
            <a:endParaRPr lang="en-GB" dirty="0">
              <a:solidFill>
                <a:srgbClr val="000000"/>
              </a:solidFill>
            </a:endParaRPr>
          </a:p>
          <a:p>
            <a:pPr lvl="2"/>
            <a:endParaRPr lang="en-GB" dirty="0">
              <a:solidFill>
                <a:srgbClr val="000000"/>
              </a:solidFill>
            </a:endParaRPr>
          </a:p>
        </p:txBody>
      </p:sp>
      <p:pic>
        <p:nvPicPr>
          <p:cNvPr id="6" name="Picture 5" descr="A map of the united states with blue lines&#10;&#10;Description automatically generated with low confidence">
            <a:extLst>
              <a:ext uri="{FF2B5EF4-FFF2-40B4-BE49-F238E27FC236}">
                <a16:creationId xmlns:a16="http://schemas.microsoft.com/office/drawing/2014/main" id="{2EE56023-66B0-5310-6C5F-04C138CE7A14}"/>
              </a:ext>
            </a:extLst>
          </p:cNvPr>
          <p:cNvPicPr>
            <a:picLocks noChangeAspect="1"/>
          </p:cNvPicPr>
          <p:nvPr/>
        </p:nvPicPr>
        <p:blipFill>
          <a:blip r:embed="rId3"/>
          <a:stretch>
            <a:fillRect/>
          </a:stretch>
        </p:blipFill>
        <p:spPr>
          <a:xfrm>
            <a:off x="6096000" y="682614"/>
            <a:ext cx="5811078" cy="5828322"/>
          </a:xfrm>
          <a:prstGeom prst="rect">
            <a:avLst/>
          </a:prstGeom>
        </p:spPr>
      </p:pic>
      <p:sp>
        <p:nvSpPr>
          <p:cNvPr id="4" name="Parks et al.">
            <a:extLst>
              <a:ext uri="{FF2B5EF4-FFF2-40B4-BE49-F238E27FC236}">
                <a16:creationId xmlns:a16="http://schemas.microsoft.com/office/drawing/2014/main" id="{8AD6A5CC-1A84-32D5-007E-9F306C3FF665}"/>
              </a:ext>
            </a:extLst>
          </p:cNvPr>
          <p:cNvSpPr txBox="1"/>
          <p:nvPr/>
        </p:nvSpPr>
        <p:spPr>
          <a:xfrm>
            <a:off x="87980" y="6518439"/>
            <a:ext cx="4508404" cy="338554"/>
          </a:xfrm>
          <a:prstGeom prst="rect">
            <a:avLst/>
          </a:prstGeom>
          <a:noFill/>
        </p:spPr>
        <p:txBody>
          <a:bodyPr wrap="square" rtlCol="0">
            <a:spAutoFit/>
          </a:bodyPr>
          <a:lstStyle/>
          <a:p>
            <a:r>
              <a:rPr lang="en-US" sz="1600" dirty="0">
                <a:solidFill>
                  <a:schemeClr val="tx1">
                    <a:lumMod val="50000"/>
                    <a:lumOff val="50000"/>
                  </a:schemeClr>
                </a:solidFill>
              </a:rPr>
              <a:t>Unpublished study, please do not copy or distribute</a:t>
            </a:r>
          </a:p>
        </p:txBody>
      </p:sp>
      <p:sp>
        <p:nvSpPr>
          <p:cNvPr id="5" name="TextBox 4">
            <a:extLst>
              <a:ext uri="{FF2B5EF4-FFF2-40B4-BE49-F238E27FC236}">
                <a16:creationId xmlns:a16="http://schemas.microsoft.com/office/drawing/2014/main" id="{67F9C40C-B96A-D5AA-AFAF-45BD55610C33}"/>
              </a:ext>
            </a:extLst>
          </p:cNvPr>
          <p:cNvSpPr txBox="1"/>
          <p:nvPr/>
        </p:nvSpPr>
        <p:spPr>
          <a:xfrm>
            <a:off x="9392479" y="6554851"/>
            <a:ext cx="2743200" cy="338554"/>
          </a:xfrm>
          <a:prstGeom prst="rect">
            <a:avLst/>
          </a:prstGeom>
          <a:noFill/>
        </p:spPr>
        <p:txBody>
          <a:bodyPr wrap="square" rtlCol="0">
            <a:spAutoFit/>
          </a:bodyPr>
          <a:lstStyle/>
          <a:p>
            <a:r>
              <a:rPr lang="en-US" sz="1600" dirty="0">
                <a:solidFill>
                  <a:srgbClr val="000000"/>
                </a:solidFill>
              </a:rPr>
              <a:t>Meltzer et al., </a:t>
            </a:r>
            <a:r>
              <a:rPr lang="en-US" sz="1600" i="1" dirty="0">
                <a:solidFill>
                  <a:srgbClr val="000000"/>
                </a:solidFill>
              </a:rPr>
              <a:t>In Preparation</a:t>
            </a:r>
            <a:endParaRPr lang="en-US" sz="1600" dirty="0">
              <a:solidFill>
                <a:srgbClr val="000000"/>
              </a:solidFill>
            </a:endParaRPr>
          </a:p>
        </p:txBody>
      </p:sp>
      <p:pic>
        <p:nvPicPr>
          <p:cNvPr id="7" name="Picture 6">
            <a:extLst>
              <a:ext uri="{FF2B5EF4-FFF2-40B4-BE49-F238E27FC236}">
                <a16:creationId xmlns:a16="http://schemas.microsoft.com/office/drawing/2014/main" id="{A548764F-261F-2F18-EA0D-287CCA9DD4BA}"/>
              </a:ext>
            </a:extLst>
          </p:cNvPr>
          <p:cNvPicPr>
            <a:picLocks noChangeAspect="1"/>
          </p:cNvPicPr>
          <p:nvPr/>
        </p:nvPicPr>
        <p:blipFill rotWithShape="1">
          <a:blip r:embed="rId4"/>
          <a:srcRect l="16776" t="5771" r="17342" b="-2137"/>
          <a:stretch/>
        </p:blipFill>
        <p:spPr>
          <a:xfrm>
            <a:off x="6251860" y="885374"/>
            <a:ext cx="5436141" cy="5625561"/>
          </a:xfrm>
          <a:prstGeom prst="rect">
            <a:avLst/>
          </a:prstGeom>
        </p:spPr>
      </p:pic>
    </p:spTree>
    <p:extLst>
      <p:ext uri="{BB962C8B-B14F-4D97-AF65-F5344CB8AC3E}">
        <p14:creationId xmlns:p14="http://schemas.microsoft.com/office/powerpoint/2010/main" val="2728370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20235</TotalTime>
  <Words>1862</Words>
  <Application>Microsoft Macintosh PowerPoint</Application>
  <PresentationFormat>Widescreen</PresentationFormat>
  <Paragraphs>288</Paragraphs>
  <Slides>17</Slides>
  <Notes>17</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17</vt:i4>
      </vt:variant>
    </vt:vector>
  </HeadingPairs>
  <TitlesOfParts>
    <vt:vector size="25" baseType="lpstr">
      <vt:lpstr>Arial</vt:lpstr>
      <vt:lpstr>Calibri</vt:lpstr>
      <vt:lpstr>Calibri Light</vt:lpstr>
      <vt:lpstr>Meta OT Book</vt:lpstr>
      <vt:lpstr>Meta OT Medium</vt:lpstr>
      <vt:lpstr>Slack-Lato</vt:lpstr>
      <vt:lpstr>Times New Roman</vt:lpstr>
      <vt:lpstr>Office Theme</vt:lpstr>
      <vt:lpstr>Disruption to Test Scores after Tropical Cyclones in the United States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Disruption to Test Scores after Tropical Cyclones in the United States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Zhou, Bin</dc:creator>
  <cp:lastModifiedBy>Parks, Robbie M</cp:lastModifiedBy>
  <cp:revision>2725</cp:revision>
  <cp:lastPrinted>2020-10-30T12:00:34Z</cp:lastPrinted>
  <dcterms:created xsi:type="dcterms:W3CDTF">2019-05-16T12:19:43Z</dcterms:created>
  <dcterms:modified xsi:type="dcterms:W3CDTF">2023-06-21T17:34:11Z</dcterms:modified>
</cp:coreProperties>
</file>

<file path=docProps/thumbnail.jpeg>
</file>